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65" r:id="rId5"/>
    <p:sldId id="273" r:id="rId6"/>
    <p:sldId id="263" r:id="rId7"/>
    <p:sldId id="262" r:id="rId8"/>
    <p:sldId id="275" r:id="rId9"/>
    <p:sldId id="260" r:id="rId10"/>
    <p:sldId id="269" r:id="rId11"/>
    <p:sldId id="258" r:id="rId12"/>
    <p:sldId id="259" r:id="rId13"/>
    <p:sldId id="267" r:id="rId14"/>
    <p:sldId id="271" r:id="rId15"/>
    <p:sldId id="272" r:id="rId16"/>
    <p:sldId id="261"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5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mokefreeradio.com/" TargetMode="External"/><Relationship Id="rId3" Type="http://schemas.openxmlformats.org/officeDocument/2006/relationships/hyperlink" Target="http://www.youtube.com/user/pbusardo" TargetMode="External"/><Relationship Id="rId7" Type="http://schemas.openxmlformats.org/officeDocument/2006/relationships/hyperlink" Target="http://www.youtube.com/vapingreek" TargetMode="External"/><Relationship Id="rId2" Type="http://schemas.openxmlformats.org/officeDocument/2006/relationships/hyperlink" Target="mailto:pbusardo@tasteyourjuice.com" TargetMode="External"/><Relationship Id="rId1" Type="http://schemas.openxmlformats.org/officeDocument/2006/relationships/slideLayout" Target="../slideLayouts/slideLayout1.xml"/><Relationship Id="rId6" Type="http://schemas.openxmlformats.org/officeDocument/2006/relationships/hyperlink" Target="mailto:maddgreek@gmail.com" TargetMode="External"/><Relationship Id="rId5" Type="http://schemas.openxmlformats.org/officeDocument/2006/relationships/hyperlink" Target="http://www.facebook.com/phil.busardo" TargetMode="External"/><Relationship Id="rId4" Type="http://schemas.openxmlformats.org/officeDocument/2006/relationships/hyperlink" Target="http://www.tasteyourjuice.com/" TargetMode="External"/><Relationship Id="rId9" Type="http://schemas.openxmlformats.org/officeDocument/2006/relationships/hyperlink" Target="https://www.facebook.com/vapingree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batterymooch/" TargetMode="External"/><Relationship Id="rId2" Type="http://schemas.openxmlformats.org/officeDocument/2006/relationships/hyperlink" Target="https://www.e-cigarette-forum.com/blogs/mooch.256958/" TargetMode="External"/><Relationship Id="rId1" Type="http://schemas.openxmlformats.org/officeDocument/2006/relationships/slideLayout" Target="../slideLayouts/slideLayout2.xml"/><Relationship Id="rId5" Type="http://schemas.openxmlformats.org/officeDocument/2006/relationships/hyperlink" Target="https://www.youtube.com/channel/UCePHh3NMvu3rW2LFJeOWo-Q" TargetMode="External"/><Relationship Id="rId4" Type="http://schemas.openxmlformats.org/officeDocument/2006/relationships/hyperlink" Target="https://www.reddit.com/user/mooch31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9F063-3135-47E6-99EF-04B3C280AFBE}"/>
              </a:ext>
            </a:extLst>
          </p:cNvPr>
          <p:cNvSpPr>
            <a:spLocks noGrp="1"/>
          </p:cNvSpPr>
          <p:nvPr>
            <p:ph type="ctrTitle"/>
          </p:nvPr>
        </p:nvSpPr>
        <p:spPr>
          <a:xfrm>
            <a:off x="268704" y="1580510"/>
            <a:ext cx="11654589" cy="965512"/>
          </a:xfrm>
        </p:spPr>
        <p:txBody>
          <a:bodyPr>
            <a:normAutofit/>
          </a:bodyPr>
          <a:lstStyle/>
          <a:p>
            <a:pPr algn="ctr"/>
            <a:r>
              <a:rPr lang="en-US" sz="5300" b="1" dirty="0"/>
              <a:t>Welcome to the smokers show!</a:t>
            </a:r>
          </a:p>
        </p:txBody>
      </p:sp>
      <p:sp>
        <p:nvSpPr>
          <p:cNvPr id="3" name="Subtitle 2">
            <a:extLst>
              <a:ext uri="{FF2B5EF4-FFF2-40B4-BE49-F238E27FC236}">
                <a16:creationId xmlns:a16="http://schemas.microsoft.com/office/drawing/2014/main" id="{243CAA8D-4BB9-41E5-A36A-FED0DD9EF9AB}"/>
              </a:ext>
            </a:extLst>
          </p:cNvPr>
          <p:cNvSpPr>
            <a:spLocks noGrp="1"/>
          </p:cNvSpPr>
          <p:nvPr>
            <p:ph type="subTitle" idx="1"/>
          </p:nvPr>
        </p:nvSpPr>
        <p:spPr>
          <a:xfrm>
            <a:off x="1371599" y="2711116"/>
            <a:ext cx="9448800" cy="393032"/>
          </a:xfrm>
        </p:spPr>
        <p:txBody>
          <a:bodyPr>
            <a:noAutofit/>
          </a:bodyPr>
          <a:lstStyle/>
          <a:p>
            <a:pPr algn="ctr"/>
            <a:r>
              <a:rPr lang="en-US" sz="1600" dirty="0"/>
              <a:t>Dedicated to providing information about vaping to those who have not transitioned yet.</a:t>
            </a:r>
            <a:br>
              <a:rPr lang="en-US" sz="1600" dirty="0"/>
            </a:br>
            <a:endParaRPr lang="en-US" sz="1600" dirty="0"/>
          </a:p>
          <a:p>
            <a:endParaRPr lang="en-US" sz="1600" dirty="0"/>
          </a:p>
        </p:txBody>
      </p:sp>
      <p:sp>
        <p:nvSpPr>
          <p:cNvPr id="4" name="TextBox 3">
            <a:extLst>
              <a:ext uri="{FF2B5EF4-FFF2-40B4-BE49-F238E27FC236}">
                <a16:creationId xmlns:a16="http://schemas.microsoft.com/office/drawing/2014/main" id="{A338FC37-6D18-4CF4-828F-FC0CCBA9E725}"/>
              </a:ext>
            </a:extLst>
          </p:cNvPr>
          <p:cNvSpPr txBox="1"/>
          <p:nvPr/>
        </p:nvSpPr>
        <p:spPr>
          <a:xfrm>
            <a:off x="184484" y="4415954"/>
            <a:ext cx="2999874" cy="369332"/>
          </a:xfrm>
          <a:prstGeom prst="rect">
            <a:avLst/>
          </a:prstGeom>
          <a:noFill/>
        </p:spPr>
        <p:txBody>
          <a:bodyPr wrap="square" rtlCol="0">
            <a:spAutoFit/>
          </a:bodyPr>
          <a:lstStyle/>
          <a:p>
            <a:r>
              <a:rPr lang="en-US" dirty="0"/>
              <a:t>CONTACT INFORMATION: </a:t>
            </a:r>
          </a:p>
        </p:txBody>
      </p:sp>
      <p:sp>
        <p:nvSpPr>
          <p:cNvPr id="5" name="TextBox 4">
            <a:extLst>
              <a:ext uri="{FF2B5EF4-FFF2-40B4-BE49-F238E27FC236}">
                <a16:creationId xmlns:a16="http://schemas.microsoft.com/office/drawing/2014/main" id="{C33F4ABE-EEBD-4E13-A270-784D9F59BC33}"/>
              </a:ext>
            </a:extLst>
          </p:cNvPr>
          <p:cNvSpPr txBox="1"/>
          <p:nvPr/>
        </p:nvSpPr>
        <p:spPr>
          <a:xfrm>
            <a:off x="184484" y="4974080"/>
            <a:ext cx="5261811" cy="1508105"/>
          </a:xfrm>
          <a:prstGeom prst="rect">
            <a:avLst/>
          </a:prstGeom>
          <a:noFill/>
        </p:spPr>
        <p:txBody>
          <a:bodyPr wrap="square" rtlCol="0">
            <a:spAutoFit/>
          </a:bodyPr>
          <a:lstStyle/>
          <a:p>
            <a:r>
              <a:rPr lang="en-US" dirty="0"/>
              <a:t>Phil Busardo</a:t>
            </a:r>
          </a:p>
          <a:p>
            <a:r>
              <a:rPr lang="en-US" sz="1400" dirty="0"/>
              <a:t>Email: </a:t>
            </a:r>
            <a:r>
              <a:rPr lang="en-US" sz="1400" dirty="0">
                <a:hlinkClick r:id="rId2"/>
              </a:rPr>
              <a:t>pbusardo@tasteyourjuice.com</a:t>
            </a:r>
            <a:endParaRPr lang="en-US" sz="1400" dirty="0"/>
          </a:p>
          <a:p>
            <a:r>
              <a:rPr lang="en-US" sz="1400" dirty="0"/>
              <a:t>YouTube: </a:t>
            </a:r>
            <a:r>
              <a:rPr lang="en-US" sz="1400" dirty="0">
                <a:hlinkClick r:id="rId3"/>
              </a:rPr>
              <a:t>www.youtube.com/user/pbusardo</a:t>
            </a:r>
            <a:endParaRPr lang="en-US" sz="1400" dirty="0"/>
          </a:p>
          <a:p>
            <a:r>
              <a:rPr lang="en-US" sz="1400" dirty="0"/>
              <a:t>Website: </a:t>
            </a:r>
            <a:r>
              <a:rPr lang="en-US" sz="1400" dirty="0">
                <a:hlinkClick r:id="rId4"/>
              </a:rPr>
              <a:t>www.tasteyourjuice.com</a:t>
            </a:r>
            <a:endParaRPr lang="en-US" sz="1400" dirty="0"/>
          </a:p>
          <a:p>
            <a:r>
              <a:rPr lang="en-US" sz="1400" dirty="0"/>
              <a:t>Facebook: </a:t>
            </a:r>
            <a:r>
              <a:rPr lang="en-US" sz="1400" dirty="0">
                <a:hlinkClick r:id="rId5"/>
              </a:rPr>
              <a:t>www.facebook.com/phil.busardo</a:t>
            </a:r>
            <a:endParaRPr lang="en-US" sz="1400" dirty="0"/>
          </a:p>
          <a:p>
            <a:endParaRPr lang="en-US" dirty="0"/>
          </a:p>
        </p:txBody>
      </p:sp>
      <p:sp>
        <p:nvSpPr>
          <p:cNvPr id="6" name="TextBox 5">
            <a:extLst>
              <a:ext uri="{FF2B5EF4-FFF2-40B4-BE49-F238E27FC236}">
                <a16:creationId xmlns:a16="http://schemas.microsoft.com/office/drawing/2014/main" id="{1F903AD1-99E5-4915-9F97-BA5C5CB2D0F9}"/>
              </a:ext>
            </a:extLst>
          </p:cNvPr>
          <p:cNvSpPr txBox="1"/>
          <p:nvPr/>
        </p:nvSpPr>
        <p:spPr>
          <a:xfrm>
            <a:off x="6745707" y="4974080"/>
            <a:ext cx="5261811" cy="1231106"/>
          </a:xfrm>
          <a:prstGeom prst="rect">
            <a:avLst/>
          </a:prstGeom>
          <a:noFill/>
        </p:spPr>
        <p:txBody>
          <a:bodyPr wrap="square" rtlCol="0">
            <a:spAutoFit/>
          </a:bodyPr>
          <a:lstStyle/>
          <a:p>
            <a:pPr algn="r"/>
            <a:r>
              <a:rPr lang="en-US" dirty="0"/>
              <a:t>Dimitris Agrafiotis</a:t>
            </a:r>
          </a:p>
          <a:p>
            <a:pPr algn="r"/>
            <a:r>
              <a:rPr lang="en-US" sz="1400" dirty="0"/>
              <a:t>Email: </a:t>
            </a:r>
            <a:r>
              <a:rPr lang="en-US" sz="1400" dirty="0">
                <a:hlinkClick r:id="rId6"/>
              </a:rPr>
              <a:t>maddgreek@gmail.com</a:t>
            </a:r>
            <a:endParaRPr lang="en-US" sz="1400" dirty="0"/>
          </a:p>
          <a:p>
            <a:pPr algn="r"/>
            <a:r>
              <a:rPr lang="en-US" sz="1400" dirty="0"/>
              <a:t>YouTube: </a:t>
            </a:r>
            <a:r>
              <a:rPr lang="en-US" sz="1400" u="sng" dirty="0">
                <a:hlinkClick r:id="rId7"/>
              </a:rPr>
              <a:t>www.youtube.com/vapingreek</a:t>
            </a:r>
            <a:endParaRPr lang="en-US" sz="1400" u="sng" dirty="0"/>
          </a:p>
          <a:p>
            <a:pPr algn="r"/>
            <a:r>
              <a:rPr lang="en-US" sz="1400" dirty="0"/>
              <a:t>Website: </a:t>
            </a:r>
            <a:r>
              <a:rPr lang="en-US" sz="1400" u="sng" dirty="0">
                <a:hlinkClick r:id="rId8"/>
              </a:rPr>
              <a:t>www.smokefreeradio.com</a:t>
            </a:r>
            <a:endParaRPr lang="en-US" sz="1400" u="sng" dirty="0"/>
          </a:p>
          <a:p>
            <a:pPr algn="r"/>
            <a:r>
              <a:rPr lang="en-US" sz="1400" dirty="0"/>
              <a:t>Facebook: </a:t>
            </a:r>
            <a:r>
              <a:rPr lang="en-US" sz="1400" dirty="0">
                <a:hlinkClick r:id="rId9"/>
              </a:rPr>
              <a:t>https://www.facebook.com/vapingreek</a:t>
            </a:r>
            <a:endParaRPr lang="en-US" sz="1400" dirty="0"/>
          </a:p>
        </p:txBody>
      </p:sp>
    </p:spTree>
    <p:extLst>
      <p:ext uri="{BB962C8B-B14F-4D97-AF65-F5344CB8AC3E}">
        <p14:creationId xmlns:p14="http://schemas.microsoft.com/office/powerpoint/2010/main" val="2879796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0787B-D47C-4D91-9630-10F15627A97E}"/>
              </a:ext>
            </a:extLst>
          </p:cNvPr>
          <p:cNvSpPr>
            <a:spLocks noGrp="1"/>
          </p:cNvSpPr>
          <p:nvPr>
            <p:ph type="title"/>
          </p:nvPr>
        </p:nvSpPr>
        <p:spPr/>
        <p:txBody>
          <a:bodyPr>
            <a:normAutofit/>
          </a:bodyPr>
          <a:lstStyle/>
          <a:p>
            <a:r>
              <a:rPr lang="en-US" dirty="0"/>
              <a:t>Types of e-liquids</a:t>
            </a:r>
            <a:br>
              <a:rPr lang="en-US" dirty="0"/>
            </a:br>
            <a:r>
              <a:rPr lang="en-US" sz="1800" dirty="0"/>
              <a:t>(See Episode #2)</a:t>
            </a:r>
          </a:p>
        </p:txBody>
      </p:sp>
      <p:sp>
        <p:nvSpPr>
          <p:cNvPr id="3" name="Content Placeholder 2">
            <a:extLst>
              <a:ext uri="{FF2B5EF4-FFF2-40B4-BE49-F238E27FC236}">
                <a16:creationId xmlns:a16="http://schemas.microsoft.com/office/drawing/2014/main" id="{71848522-D5D6-4673-82C2-CF6CA9F9726F}"/>
              </a:ext>
            </a:extLst>
          </p:cNvPr>
          <p:cNvSpPr>
            <a:spLocks noGrp="1"/>
          </p:cNvSpPr>
          <p:nvPr>
            <p:ph idx="1"/>
          </p:nvPr>
        </p:nvSpPr>
        <p:spPr/>
        <p:txBody>
          <a:bodyPr>
            <a:normAutofit fontScale="77500" lnSpcReduction="20000"/>
          </a:bodyPr>
          <a:lstStyle/>
          <a:p>
            <a:pPr marL="0" indent="0">
              <a:buNone/>
            </a:pPr>
            <a:r>
              <a:rPr lang="en-US" dirty="0"/>
              <a:t>Higher PG</a:t>
            </a:r>
          </a:p>
          <a:p>
            <a:pPr lvl="1"/>
            <a:r>
              <a:rPr lang="en-US" dirty="0"/>
              <a:t>Produces less vapor. </a:t>
            </a:r>
          </a:p>
          <a:p>
            <a:pPr lvl="1"/>
            <a:r>
              <a:rPr lang="en-US" dirty="0"/>
              <a:t>Generally thinner and easier to wick.</a:t>
            </a:r>
          </a:p>
          <a:p>
            <a:pPr lvl="1"/>
            <a:r>
              <a:rPr lang="en-US" dirty="0"/>
              <a:t>Could be considered more “harsh” and provide more of a throat hit (TH).  The nicotine concentration can also affect the amount of TH. </a:t>
            </a:r>
          </a:p>
          <a:p>
            <a:pPr lvl="1"/>
            <a:endParaRPr lang="en-US" dirty="0"/>
          </a:p>
          <a:p>
            <a:pPr marL="0" indent="0">
              <a:buNone/>
            </a:pPr>
            <a:r>
              <a:rPr lang="en-US" dirty="0"/>
              <a:t>Higher VG</a:t>
            </a:r>
          </a:p>
          <a:p>
            <a:pPr lvl="1"/>
            <a:r>
              <a:rPr lang="en-US" dirty="0"/>
              <a:t>Produces more vapor.</a:t>
            </a:r>
          </a:p>
          <a:p>
            <a:pPr lvl="1"/>
            <a:r>
              <a:rPr lang="en-US" dirty="0"/>
              <a:t>Generally thicker and more difficult to wick.</a:t>
            </a:r>
          </a:p>
          <a:p>
            <a:pPr lvl="1"/>
            <a:r>
              <a:rPr lang="en-US" dirty="0"/>
              <a:t>Could be considered “smoother” with less of a throat hit. The nicotine concentration can also affect the amount of TH. </a:t>
            </a:r>
          </a:p>
          <a:p>
            <a:pPr lvl="1"/>
            <a:endParaRPr lang="en-US" dirty="0"/>
          </a:p>
          <a:p>
            <a:pPr marL="0" indent="0">
              <a:buNone/>
            </a:pPr>
            <a:r>
              <a:rPr lang="en-US" dirty="0"/>
              <a:t>Salt-Nicotine E-liquids</a:t>
            </a:r>
          </a:p>
          <a:p>
            <a:pPr lvl="1"/>
            <a:r>
              <a:rPr lang="en-US" dirty="0"/>
              <a:t>A newer type of e-liquid that utilizes nicotine salts as apposed to the more standard freebase nicotine.  The process used to create the nicotine salt creates a nicotine that is smoother with less TH and a faster absorption rate.  This is good for those who require high nicotine levels to be successful with vaping.  It’s also good for smaller, less powerful devices such as small pod systems. </a:t>
            </a:r>
          </a:p>
          <a:p>
            <a:pPr marL="457200" lvl="1" indent="0">
              <a:buNone/>
            </a:pPr>
            <a:endParaRPr lang="en-US" dirty="0"/>
          </a:p>
          <a:p>
            <a:endParaRPr lang="en-US" dirty="0"/>
          </a:p>
        </p:txBody>
      </p:sp>
    </p:spTree>
    <p:extLst>
      <p:ext uri="{BB962C8B-B14F-4D97-AF65-F5344CB8AC3E}">
        <p14:creationId xmlns:p14="http://schemas.microsoft.com/office/powerpoint/2010/main" val="244895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8828-29A1-4C52-9EE7-6A511D4F19F9}"/>
              </a:ext>
            </a:extLst>
          </p:cNvPr>
          <p:cNvSpPr>
            <a:spLocks noGrp="1"/>
          </p:cNvSpPr>
          <p:nvPr>
            <p:ph type="title"/>
          </p:nvPr>
        </p:nvSpPr>
        <p:spPr>
          <a:xfrm>
            <a:off x="2895600" y="243005"/>
            <a:ext cx="8610600" cy="1293028"/>
          </a:xfrm>
        </p:spPr>
        <p:txBody>
          <a:bodyPr/>
          <a:lstStyle/>
          <a:p>
            <a:r>
              <a:rPr lang="en-US" dirty="0"/>
              <a:t>Common terms</a:t>
            </a:r>
            <a:br>
              <a:rPr lang="en-US" dirty="0"/>
            </a:br>
            <a:r>
              <a:rPr lang="en-US" sz="1800" dirty="0"/>
              <a:t>(See episode #1)</a:t>
            </a:r>
            <a:endParaRPr lang="en-US" dirty="0"/>
          </a:p>
        </p:txBody>
      </p:sp>
      <p:sp>
        <p:nvSpPr>
          <p:cNvPr id="3" name="Content Placeholder 2">
            <a:extLst>
              <a:ext uri="{FF2B5EF4-FFF2-40B4-BE49-F238E27FC236}">
                <a16:creationId xmlns:a16="http://schemas.microsoft.com/office/drawing/2014/main" id="{0C508EE4-0941-4275-8158-21A68EE01199}"/>
              </a:ext>
            </a:extLst>
          </p:cNvPr>
          <p:cNvSpPr>
            <a:spLocks noGrp="1"/>
          </p:cNvSpPr>
          <p:nvPr>
            <p:ph idx="1"/>
          </p:nvPr>
        </p:nvSpPr>
        <p:spPr>
          <a:xfrm>
            <a:off x="685800" y="1259305"/>
            <a:ext cx="10820400" cy="5494421"/>
          </a:xfrm>
        </p:spPr>
        <p:txBody>
          <a:bodyPr>
            <a:normAutofit fontScale="47500" lnSpcReduction="20000"/>
          </a:bodyPr>
          <a:lstStyle/>
          <a:p>
            <a:pPr marL="0" indent="0">
              <a:buNone/>
            </a:pPr>
            <a:r>
              <a:rPr lang="en-US" dirty="0"/>
              <a:t>You will run into many terms and acronyms when it comes to vaping.  Here are a few of the more important ones.</a:t>
            </a:r>
          </a:p>
          <a:p>
            <a:pPr marL="0" indent="0">
              <a:buNone/>
            </a:pPr>
            <a:endParaRPr lang="en-US" dirty="0"/>
          </a:p>
          <a:p>
            <a:r>
              <a:rPr lang="en-US" dirty="0"/>
              <a:t>510 – in vaping, the main connection type between the device and the atomizer.</a:t>
            </a:r>
          </a:p>
          <a:p>
            <a:r>
              <a:rPr lang="en-US" dirty="0"/>
              <a:t>Atomizer (Atty) – something you attach to a device or mod.  It will contain the heating element, wicking, and e-liquid.  There are many types: </a:t>
            </a:r>
          </a:p>
          <a:p>
            <a:pPr lvl="1"/>
            <a:r>
              <a:rPr lang="en-US" dirty="0"/>
              <a:t>Rebuildable – you install your own heating coil and wicking</a:t>
            </a:r>
          </a:p>
          <a:p>
            <a:pPr lvl="2"/>
            <a:r>
              <a:rPr lang="en-US" dirty="0"/>
              <a:t>RBA – Rebuildable atomizer</a:t>
            </a:r>
          </a:p>
          <a:p>
            <a:pPr lvl="2"/>
            <a:r>
              <a:rPr lang="en-US" dirty="0"/>
              <a:t>RDA – Rebuildable dripping atomizer</a:t>
            </a:r>
          </a:p>
          <a:p>
            <a:pPr lvl="2"/>
            <a:r>
              <a:rPr lang="en-US" dirty="0"/>
              <a:t>RTA – Rebuildable tank atomizer</a:t>
            </a:r>
          </a:p>
          <a:p>
            <a:pPr lvl="2"/>
            <a:r>
              <a:rPr lang="en-US" dirty="0"/>
              <a:t>RDTA – Rebuildable dripping tank atomizer</a:t>
            </a:r>
          </a:p>
          <a:p>
            <a:pPr lvl="1"/>
            <a:r>
              <a:rPr lang="en-US" dirty="0"/>
              <a:t>Replaceable – contains a user replaceable coil head </a:t>
            </a:r>
          </a:p>
          <a:p>
            <a:r>
              <a:rPr lang="en-US" dirty="0"/>
              <a:t>Coil – the main type of heating element.  There are many different kinds of coil materials:</a:t>
            </a:r>
          </a:p>
          <a:p>
            <a:pPr lvl="1"/>
            <a:r>
              <a:rPr lang="en-US" dirty="0"/>
              <a:t>Nichrome – typically used in wattage mode, but can also be used in temperature control.</a:t>
            </a:r>
          </a:p>
          <a:p>
            <a:pPr lvl="1"/>
            <a:r>
              <a:rPr lang="en-US" dirty="0" err="1"/>
              <a:t>Kanthal</a:t>
            </a:r>
            <a:r>
              <a:rPr lang="en-US" dirty="0"/>
              <a:t> – used only in wattage mode.</a:t>
            </a:r>
          </a:p>
          <a:p>
            <a:pPr lvl="1"/>
            <a:r>
              <a:rPr lang="en-US" dirty="0"/>
              <a:t>Stainless steel – can be used in wattage or temperature control modes.</a:t>
            </a:r>
          </a:p>
          <a:p>
            <a:pPr lvl="1"/>
            <a:r>
              <a:rPr lang="en-US" dirty="0"/>
              <a:t>Titanium – typically used in temperature control mode only.</a:t>
            </a:r>
          </a:p>
          <a:p>
            <a:pPr lvl="1"/>
            <a:r>
              <a:rPr lang="en-US" dirty="0"/>
              <a:t>Nickel – used only in temperature control mode.</a:t>
            </a:r>
          </a:p>
          <a:p>
            <a:r>
              <a:rPr lang="en-US" dirty="0"/>
              <a:t>Device or “mod” – a power supply for use with an atomizer – can contain user-replaceable or non-user-replaceable (internal) batteries. </a:t>
            </a:r>
          </a:p>
          <a:p>
            <a:pPr lvl="1"/>
            <a:r>
              <a:rPr lang="en-US" dirty="0"/>
              <a:t>Mechanical – a vaping device containing no circuitry, regulation, or safety.  Should be used by experienced and knowledgeable vapers only. </a:t>
            </a:r>
          </a:p>
          <a:p>
            <a:pPr lvl="1"/>
            <a:r>
              <a:rPr lang="en-US" dirty="0"/>
              <a:t>Regulated – contains circuitry and safety features.  A regulated device may or may not allow you to adjust your settings. </a:t>
            </a:r>
          </a:p>
          <a:p>
            <a:r>
              <a:rPr lang="en-US" dirty="0"/>
              <a:t>Dripping – dripping when using an RDA requires you to manually drip the liquid into the atomizer to keep the wick wet.</a:t>
            </a:r>
          </a:p>
          <a:p>
            <a:r>
              <a:rPr lang="en-US" dirty="0"/>
              <a:t>Resistance – heating elements come in different resistances.  Differences here will affect performance, power requirements, vape temperature, responsiveness, and more.</a:t>
            </a:r>
          </a:p>
          <a:p>
            <a:r>
              <a:rPr lang="en-US" dirty="0" err="1"/>
              <a:t>Squonking</a:t>
            </a:r>
            <a:r>
              <a:rPr lang="en-US" dirty="0"/>
              <a:t> – the act of pressing or squeezing a bottle contained in your device.  This will inject e-liquid up into your atomizer.  This requires  an atomizer capable of being bottom fed.  It’s like dripping, only upside down. </a:t>
            </a:r>
          </a:p>
          <a:p>
            <a:r>
              <a:rPr lang="en-US" dirty="0"/>
              <a:t>Sub-Ohm – a coil less with a resistance less than 1</a:t>
            </a:r>
            <a:r>
              <a:rPr lang="el-GR" dirty="0"/>
              <a:t>Ω</a:t>
            </a:r>
            <a:r>
              <a:rPr lang="en-US" dirty="0"/>
              <a:t>.</a:t>
            </a:r>
          </a:p>
          <a:p>
            <a:r>
              <a:rPr lang="en-US" dirty="0"/>
              <a:t>Throat hit – the sensation or “thump” you feel in the back of your throat when vaping.  This simulates the same sensation when smoking.</a:t>
            </a:r>
          </a:p>
          <a:p>
            <a:r>
              <a:rPr lang="en-US" dirty="0"/>
              <a:t>Watt – a measurement of power delivered to the heating element. </a:t>
            </a:r>
          </a:p>
          <a:p>
            <a:endParaRPr lang="en-US" dirty="0"/>
          </a:p>
          <a:p>
            <a:endParaRPr lang="en-US" dirty="0"/>
          </a:p>
        </p:txBody>
      </p:sp>
    </p:spTree>
    <p:extLst>
      <p:ext uri="{BB962C8B-B14F-4D97-AF65-F5344CB8AC3E}">
        <p14:creationId xmlns:p14="http://schemas.microsoft.com/office/powerpoint/2010/main" val="346743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8828-29A1-4C52-9EE7-6A511D4F19F9}"/>
              </a:ext>
            </a:extLst>
          </p:cNvPr>
          <p:cNvSpPr>
            <a:spLocks noGrp="1"/>
          </p:cNvSpPr>
          <p:nvPr>
            <p:ph type="title"/>
          </p:nvPr>
        </p:nvSpPr>
        <p:spPr/>
        <p:txBody>
          <a:bodyPr/>
          <a:lstStyle/>
          <a:p>
            <a:r>
              <a:rPr lang="en-US" dirty="0"/>
              <a:t>Styles</a:t>
            </a:r>
            <a:br>
              <a:rPr lang="en-US" dirty="0"/>
            </a:br>
            <a:endParaRPr lang="en-US" dirty="0"/>
          </a:p>
        </p:txBody>
      </p:sp>
      <p:sp>
        <p:nvSpPr>
          <p:cNvPr id="3" name="Content Placeholder 2">
            <a:extLst>
              <a:ext uri="{FF2B5EF4-FFF2-40B4-BE49-F238E27FC236}">
                <a16:creationId xmlns:a16="http://schemas.microsoft.com/office/drawing/2014/main" id="{0C508EE4-0941-4275-8158-21A68EE01199}"/>
              </a:ext>
            </a:extLst>
          </p:cNvPr>
          <p:cNvSpPr>
            <a:spLocks noGrp="1"/>
          </p:cNvSpPr>
          <p:nvPr>
            <p:ph idx="1"/>
          </p:nvPr>
        </p:nvSpPr>
        <p:spPr/>
        <p:txBody>
          <a:bodyPr/>
          <a:lstStyle/>
          <a:p>
            <a:r>
              <a:rPr lang="en-US" dirty="0"/>
              <a:t>Mouth To Lung (MTL) – The act of bringing the vapor into your mouth first, then inhaling it into your lungs.  99% of smokers use the MTL style when using a cigarette.  Typically a tighter draw more similar to that of a cigarette.</a:t>
            </a:r>
          </a:p>
          <a:p>
            <a:r>
              <a:rPr lang="en-US" dirty="0"/>
              <a:t>Direct Lung/Lung Hitting (DL) – the act of taking the vapor from the EVP directly into your lungs.  If you’ve ever smoked those funny looking cigarettes back in your college days, you’re familiar with “Direct Lung” inhales.  Typically a looser draw.</a:t>
            </a:r>
          </a:p>
          <a:p>
            <a:r>
              <a:rPr lang="en-US" sz="1600" dirty="0"/>
              <a:t>Note: Although these are the two major styles of vaping, there are certainly ranges and draw resistances within each style, such as “restricted direct lung” (RDL).  Airflow controllers and different types of atomizers and devices allow you to find what is best and most comfortable for you. </a:t>
            </a:r>
          </a:p>
        </p:txBody>
      </p:sp>
    </p:spTree>
    <p:extLst>
      <p:ext uri="{BB962C8B-B14F-4D97-AF65-F5344CB8AC3E}">
        <p14:creationId xmlns:p14="http://schemas.microsoft.com/office/powerpoint/2010/main" val="2989885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727D-3577-484A-8CA2-1355ABA22093}"/>
              </a:ext>
            </a:extLst>
          </p:cNvPr>
          <p:cNvSpPr>
            <a:spLocks noGrp="1"/>
          </p:cNvSpPr>
          <p:nvPr>
            <p:ph type="title"/>
          </p:nvPr>
        </p:nvSpPr>
        <p:spPr/>
        <p:txBody>
          <a:bodyPr/>
          <a:lstStyle/>
          <a:p>
            <a:r>
              <a:rPr lang="en-US" dirty="0"/>
              <a:t>Types of </a:t>
            </a:r>
            <a:r>
              <a:rPr lang="en-US" dirty="0" err="1"/>
              <a:t>evps</a:t>
            </a:r>
            <a:endParaRPr lang="en-US" dirty="0"/>
          </a:p>
        </p:txBody>
      </p:sp>
      <p:sp>
        <p:nvSpPr>
          <p:cNvPr id="3" name="Content Placeholder 2">
            <a:extLst>
              <a:ext uri="{FF2B5EF4-FFF2-40B4-BE49-F238E27FC236}">
                <a16:creationId xmlns:a16="http://schemas.microsoft.com/office/drawing/2014/main" id="{CADD0C7E-21D8-4135-A5D7-71C070BBE155}"/>
              </a:ext>
            </a:extLst>
          </p:cNvPr>
          <p:cNvSpPr>
            <a:spLocks noGrp="1"/>
          </p:cNvSpPr>
          <p:nvPr>
            <p:ph idx="1"/>
          </p:nvPr>
        </p:nvSpPr>
        <p:spPr>
          <a:xfrm>
            <a:off x="685800" y="1911928"/>
            <a:ext cx="10820400" cy="4306758"/>
          </a:xfrm>
        </p:spPr>
        <p:txBody>
          <a:bodyPr>
            <a:normAutofit fontScale="55000" lnSpcReduction="20000"/>
          </a:bodyPr>
          <a:lstStyle/>
          <a:p>
            <a:pPr marL="0" indent="0">
              <a:buNone/>
            </a:pPr>
            <a:r>
              <a:rPr lang="en-US" dirty="0"/>
              <a:t>There are now thousands of vaping products on the market.  They can be broken down into a few different types:</a:t>
            </a:r>
          </a:p>
          <a:p>
            <a:endParaRPr lang="en-US" dirty="0"/>
          </a:p>
          <a:p>
            <a:r>
              <a:rPr lang="en-US" dirty="0"/>
              <a:t>Device or “Mod” – this is a power supply only.  It requires an atomizer to operate.</a:t>
            </a:r>
          </a:p>
          <a:p>
            <a:r>
              <a:rPr lang="en-US" dirty="0"/>
              <a:t>All-In-One (AIO) – a device that incorporates the atomizer.</a:t>
            </a:r>
          </a:p>
          <a:p>
            <a:endParaRPr lang="en-US" dirty="0"/>
          </a:p>
          <a:p>
            <a:pPr marL="457200" lvl="1" indent="0">
              <a:buNone/>
            </a:pPr>
            <a:r>
              <a:rPr lang="en-US" dirty="0"/>
              <a:t>NOTE – Devices, mods, and AIOs come in different form factors such as tubes (sticks) or box formats.</a:t>
            </a:r>
          </a:p>
          <a:p>
            <a:endParaRPr lang="en-US" dirty="0"/>
          </a:p>
          <a:p>
            <a:r>
              <a:rPr lang="en-US" dirty="0"/>
              <a:t>Open systems – these products allow you to open and refill the product with your own e-liquid.</a:t>
            </a:r>
          </a:p>
          <a:p>
            <a:r>
              <a:rPr lang="en-US" dirty="0"/>
              <a:t>Closed systems – these products do not allow you to refill them.  Once emptied of e-liquid, you will generally need to purchase a new tank or “pod”</a:t>
            </a:r>
          </a:p>
          <a:p>
            <a:r>
              <a:rPr lang="en-US" dirty="0"/>
              <a:t>Disposable – these are one time use products.  Once emptied of e-liquid, they are designed to be thrown away.</a:t>
            </a:r>
          </a:p>
          <a:p>
            <a:r>
              <a:rPr lang="en-US" dirty="0"/>
              <a:t>Features – Feature sets will vary by devices.  Some will have none, some will have many.  Here is a sample of features you will run into: </a:t>
            </a:r>
          </a:p>
          <a:p>
            <a:pPr lvl="1"/>
            <a:r>
              <a:rPr lang="en-US" dirty="0"/>
              <a:t>Adjustability (wattage and temperature)</a:t>
            </a:r>
          </a:p>
          <a:p>
            <a:pPr lvl="1"/>
            <a:r>
              <a:rPr lang="en-US" dirty="0"/>
              <a:t>Temperature Control</a:t>
            </a:r>
          </a:p>
          <a:p>
            <a:pPr lvl="1"/>
            <a:r>
              <a:rPr lang="en-US" dirty="0"/>
              <a:t>Custom Curves</a:t>
            </a:r>
          </a:p>
          <a:p>
            <a:pPr lvl="1"/>
            <a:r>
              <a:rPr lang="en-US" dirty="0"/>
              <a:t>Firmware Upgradeability</a:t>
            </a:r>
          </a:p>
          <a:p>
            <a:pPr lvl="1"/>
            <a:r>
              <a:rPr lang="en-US" dirty="0"/>
              <a:t>Information screens (black and white &amp; color)</a:t>
            </a:r>
          </a:p>
          <a:p>
            <a:pPr lvl="1"/>
            <a:r>
              <a:rPr lang="en-US" dirty="0"/>
              <a:t>Custom TCR Values (Temperature Coefficient of Resistance) – Used with temperature control</a:t>
            </a:r>
          </a:p>
          <a:p>
            <a:pPr lvl="1"/>
            <a:r>
              <a:rPr lang="en-US" dirty="0"/>
              <a:t>Date/Time features</a:t>
            </a:r>
          </a:p>
        </p:txBody>
      </p:sp>
    </p:spTree>
    <p:extLst>
      <p:ext uri="{BB962C8B-B14F-4D97-AF65-F5344CB8AC3E}">
        <p14:creationId xmlns:p14="http://schemas.microsoft.com/office/powerpoint/2010/main" val="244085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727D-3577-484A-8CA2-1355ABA22093}"/>
              </a:ext>
            </a:extLst>
          </p:cNvPr>
          <p:cNvSpPr>
            <a:spLocks noGrp="1"/>
          </p:cNvSpPr>
          <p:nvPr>
            <p:ph type="title"/>
          </p:nvPr>
        </p:nvSpPr>
        <p:spPr>
          <a:xfrm>
            <a:off x="2895600" y="443531"/>
            <a:ext cx="8610600" cy="1293028"/>
          </a:xfrm>
        </p:spPr>
        <p:txBody>
          <a:bodyPr/>
          <a:lstStyle/>
          <a:p>
            <a:r>
              <a:rPr lang="en-US" dirty="0"/>
              <a:t>Types of COILS</a:t>
            </a:r>
            <a:br>
              <a:rPr lang="en-US" dirty="0"/>
            </a:br>
            <a:r>
              <a:rPr lang="en-US" sz="1800" dirty="0"/>
              <a:t>(See Episode #2)</a:t>
            </a:r>
            <a:endParaRPr lang="en-US" dirty="0"/>
          </a:p>
        </p:txBody>
      </p:sp>
      <p:sp>
        <p:nvSpPr>
          <p:cNvPr id="3" name="Content Placeholder 2">
            <a:extLst>
              <a:ext uri="{FF2B5EF4-FFF2-40B4-BE49-F238E27FC236}">
                <a16:creationId xmlns:a16="http://schemas.microsoft.com/office/drawing/2014/main" id="{CADD0C7E-21D8-4135-A5D7-71C070BBE155}"/>
              </a:ext>
            </a:extLst>
          </p:cNvPr>
          <p:cNvSpPr>
            <a:spLocks noGrp="1"/>
          </p:cNvSpPr>
          <p:nvPr>
            <p:ph idx="1"/>
          </p:nvPr>
        </p:nvSpPr>
        <p:spPr>
          <a:xfrm>
            <a:off x="685800" y="1892968"/>
            <a:ext cx="10820400" cy="4325717"/>
          </a:xfrm>
        </p:spPr>
        <p:txBody>
          <a:bodyPr>
            <a:normAutofit fontScale="55000" lnSpcReduction="20000"/>
          </a:bodyPr>
          <a:lstStyle/>
          <a:p>
            <a:pPr marL="0" indent="0">
              <a:buNone/>
            </a:pPr>
            <a:r>
              <a:rPr lang="en-US" dirty="0"/>
              <a:t>You will hear the term “coil” many times in vaping but it can mean different things:</a:t>
            </a:r>
          </a:p>
          <a:p>
            <a:endParaRPr lang="en-US" dirty="0"/>
          </a:p>
          <a:p>
            <a:r>
              <a:rPr lang="en-US" dirty="0"/>
              <a:t>Coil Head: this is a pre-built coil encapsulated in an enclosure with wicking included.  This is for use in a “replaceable” atomizer.  They will typically screw in and out of an atomizer and are usually proprietary to the atomizer they are made for.  They will come in different configurations, materials, and resistances.</a:t>
            </a:r>
          </a:p>
          <a:p>
            <a:r>
              <a:rPr lang="en-US" dirty="0"/>
              <a:t>Build your own: this is when you use raw wire to create your own coil or heating element.  It will also need to be wicked by you.  This coil is used in a “rebuildable type atomizer such as:</a:t>
            </a:r>
          </a:p>
          <a:p>
            <a:pPr lvl="1"/>
            <a:r>
              <a:rPr lang="en-US" dirty="0"/>
              <a:t>RBA – Rebuildable atomizer</a:t>
            </a:r>
          </a:p>
          <a:p>
            <a:pPr lvl="1"/>
            <a:r>
              <a:rPr lang="en-US" dirty="0"/>
              <a:t>RDA – Rebuildable dripping atomizer</a:t>
            </a:r>
          </a:p>
          <a:p>
            <a:pPr lvl="1"/>
            <a:r>
              <a:rPr lang="en-US" dirty="0"/>
              <a:t>RTA – Rebuildable tank atomizer</a:t>
            </a:r>
          </a:p>
          <a:p>
            <a:pPr lvl="1"/>
            <a:r>
              <a:rPr lang="en-US" dirty="0"/>
              <a:t>RDTA – Rebuildable dripping tank atomizer</a:t>
            </a:r>
          </a:p>
          <a:p>
            <a:r>
              <a:rPr lang="en-US" dirty="0"/>
              <a:t>Pre-Built: The coil has already been created for you for use in one of the “rebuildable” type atomizers listed above.  You will also need to wick this type of coil.</a:t>
            </a:r>
          </a:p>
          <a:p>
            <a:r>
              <a:rPr lang="en-US" dirty="0"/>
              <a:t>Coil materials, prebuilt, and coil heads can come in numerous materials, types, resistances, gauges, configurations, and styles.</a:t>
            </a:r>
          </a:p>
          <a:p>
            <a:pPr lvl="1"/>
            <a:r>
              <a:rPr lang="en-US" dirty="0"/>
              <a:t>Sample materials - </a:t>
            </a:r>
            <a:r>
              <a:rPr lang="en-US" dirty="0" err="1"/>
              <a:t>Kanthal</a:t>
            </a:r>
            <a:r>
              <a:rPr lang="en-US" dirty="0"/>
              <a:t>, stainless steel, nickel, titanium, nichrome</a:t>
            </a:r>
          </a:p>
          <a:p>
            <a:pPr lvl="1"/>
            <a:r>
              <a:rPr lang="en-US" dirty="0"/>
              <a:t>Sample types – round, flat, mesh</a:t>
            </a:r>
          </a:p>
          <a:p>
            <a:pPr lvl="1"/>
            <a:r>
              <a:rPr lang="en-US" dirty="0"/>
              <a:t>Sample resistances – 1.5ohm, 1ohm, .8ohm, .4ohm</a:t>
            </a:r>
          </a:p>
          <a:p>
            <a:pPr lvl="1"/>
            <a:r>
              <a:rPr lang="en-US" dirty="0"/>
              <a:t>Sample gauges – 28g, 26g, 24g</a:t>
            </a:r>
          </a:p>
          <a:p>
            <a:pPr lvl="2"/>
            <a:r>
              <a:rPr lang="en-US" dirty="0"/>
              <a:t>The higher the number, the thicker the wire and the lower the resistance per inch.</a:t>
            </a:r>
          </a:p>
          <a:p>
            <a:pPr lvl="1"/>
            <a:r>
              <a:rPr lang="en-US" dirty="0"/>
              <a:t>Sample configurations – Single, dual, quad, touching, spaced</a:t>
            </a:r>
          </a:p>
          <a:p>
            <a:pPr lvl="1"/>
            <a:r>
              <a:rPr lang="en-US" dirty="0"/>
              <a:t>Sample styles – Twisted, Clapton, Fused Clapton, Staggered Clapton, Tiger, Alien, Helix, Zipper, etc.</a:t>
            </a:r>
          </a:p>
          <a:p>
            <a:pPr lvl="2"/>
            <a:r>
              <a:rPr lang="en-US" dirty="0"/>
              <a:t>These may also be considered “exotic” coils.  They style names represent how single core wires have been twisted and weaved together.</a:t>
            </a:r>
          </a:p>
        </p:txBody>
      </p:sp>
    </p:spTree>
    <p:extLst>
      <p:ext uri="{BB962C8B-B14F-4D97-AF65-F5344CB8AC3E}">
        <p14:creationId xmlns:p14="http://schemas.microsoft.com/office/powerpoint/2010/main" val="1624004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727D-3577-484A-8CA2-1355ABA22093}"/>
              </a:ext>
            </a:extLst>
          </p:cNvPr>
          <p:cNvSpPr>
            <a:spLocks noGrp="1"/>
          </p:cNvSpPr>
          <p:nvPr>
            <p:ph type="title"/>
          </p:nvPr>
        </p:nvSpPr>
        <p:spPr>
          <a:xfrm>
            <a:off x="2895600" y="151431"/>
            <a:ext cx="8610600" cy="1293028"/>
          </a:xfrm>
        </p:spPr>
        <p:txBody>
          <a:bodyPr/>
          <a:lstStyle/>
          <a:p>
            <a:r>
              <a:rPr lang="en-US" dirty="0"/>
              <a:t>Types of TANKS</a:t>
            </a:r>
            <a:br>
              <a:rPr lang="en-US" dirty="0"/>
            </a:br>
            <a:r>
              <a:rPr lang="en-US" sz="1800" dirty="0"/>
              <a:t>(see episode #3)</a:t>
            </a:r>
            <a:endParaRPr lang="en-US" dirty="0"/>
          </a:p>
        </p:txBody>
      </p:sp>
      <p:sp>
        <p:nvSpPr>
          <p:cNvPr id="3" name="Content Placeholder 2">
            <a:extLst>
              <a:ext uri="{FF2B5EF4-FFF2-40B4-BE49-F238E27FC236}">
                <a16:creationId xmlns:a16="http://schemas.microsoft.com/office/drawing/2014/main" id="{CADD0C7E-21D8-4135-A5D7-71C070BBE155}"/>
              </a:ext>
            </a:extLst>
          </p:cNvPr>
          <p:cNvSpPr>
            <a:spLocks noGrp="1"/>
          </p:cNvSpPr>
          <p:nvPr>
            <p:ph idx="1"/>
          </p:nvPr>
        </p:nvSpPr>
        <p:spPr>
          <a:xfrm>
            <a:off x="431800" y="1206501"/>
            <a:ext cx="11366500" cy="5500068"/>
          </a:xfrm>
        </p:spPr>
        <p:txBody>
          <a:bodyPr>
            <a:normAutofit fontScale="70000" lnSpcReduction="20000"/>
          </a:bodyPr>
          <a:lstStyle/>
          <a:p>
            <a:pPr marL="0" indent="0">
              <a:buNone/>
            </a:pPr>
            <a:r>
              <a:rPr lang="en-US" dirty="0"/>
              <a:t>Here is a further breakdown of the type of tanks you’ll come across in vaping. </a:t>
            </a:r>
          </a:p>
          <a:p>
            <a:r>
              <a:rPr lang="en-US" dirty="0"/>
              <a:t>Styles – Tanks will fall in to the following vaping styles.  Some tanks can be used across multiple styles: </a:t>
            </a:r>
          </a:p>
          <a:p>
            <a:pPr lvl="1"/>
            <a:r>
              <a:rPr lang="en-US" dirty="0"/>
              <a:t>MTL – Mouth to lung</a:t>
            </a:r>
          </a:p>
          <a:p>
            <a:pPr lvl="1"/>
            <a:r>
              <a:rPr lang="en-US" dirty="0"/>
              <a:t>DL – Direct to lung</a:t>
            </a:r>
          </a:p>
          <a:p>
            <a:pPr lvl="1"/>
            <a:r>
              <a:rPr lang="en-US" dirty="0"/>
              <a:t>RDL – Restricted direct lung</a:t>
            </a:r>
          </a:p>
          <a:p>
            <a:r>
              <a:rPr lang="en-US" dirty="0"/>
              <a:t>Filling – Tanks can be filled in a variety of ways:</a:t>
            </a:r>
          </a:p>
          <a:p>
            <a:pPr lvl="1"/>
            <a:r>
              <a:rPr lang="en-US" dirty="0"/>
              <a:t>Top fill</a:t>
            </a:r>
          </a:p>
          <a:p>
            <a:pPr lvl="1"/>
            <a:r>
              <a:rPr lang="en-US" dirty="0"/>
              <a:t>Bottom Fill</a:t>
            </a:r>
          </a:p>
          <a:p>
            <a:pPr lvl="1"/>
            <a:r>
              <a:rPr lang="en-US" dirty="0"/>
              <a:t>Side Fill</a:t>
            </a:r>
          </a:p>
          <a:p>
            <a:pPr lvl="1"/>
            <a:r>
              <a:rPr lang="en-US" dirty="0"/>
              <a:t>Dripped</a:t>
            </a:r>
          </a:p>
          <a:p>
            <a:pPr lvl="1"/>
            <a:r>
              <a:rPr lang="en-US" dirty="0" err="1"/>
              <a:t>Squonked</a:t>
            </a:r>
            <a:endParaRPr lang="en-US" dirty="0"/>
          </a:p>
          <a:p>
            <a:r>
              <a:rPr lang="en-US" dirty="0"/>
              <a:t>Types – Tanks will fall into to main categories with sub-categories of each:</a:t>
            </a:r>
          </a:p>
          <a:p>
            <a:pPr lvl="1"/>
            <a:r>
              <a:rPr lang="en-US" dirty="0"/>
              <a:t>Replaceable – contains a user-replaceable coil head</a:t>
            </a:r>
          </a:p>
          <a:p>
            <a:pPr lvl="1"/>
            <a:r>
              <a:rPr lang="en-US" dirty="0"/>
              <a:t>Rebuildable (RBA) – the user much build their own coil (or use a pre-built coil) and install and wick it themselves.  There are many different kinds of rebuildable tanks: </a:t>
            </a:r>
          </a:p>
          <a:p>
            <a:pPr lvl="2"/>
            <a:r>
              <a:rPr lang="en-US" dirty="0"/>
              <a:t>RTA – Rebuildable tank atomizer</a:t>
            </a:r>
          </a:p>
          <a:p>
            <a:pPr lvl="2"/>
            <a:r>
              <a:rPr lang="en-US" dirty="0"/>
              <a:t>RDA – Rebuildable dripping atomizer</a:t>
            </a:r>
          </a:p>
          <a:p>
            <a:pPr lvl="2"/>
            <a:r>
              <a:rPr lang="en-US" dirty="0"/>
              <a:t>RDTA – Rebuildable dripping tank atomizer</a:t>
            </a:r>
          </a:p>
          <a:p>
            <a:pPr lvl="2"/>
            <a:r>
              <a:rPr lang="en-US" dirty="0"/>
              <a:t>GTA – Genesis tank atomizer</a:t>
            </a:r>
          </a:p>
          <a:p>
            <a:pPr lvl="2"/>
            <a:r>
              <a:rPr lang="en-US" dirty="0"/>
              <a:t>BF – Bottom Feeding (</a:t>
            </a:r>
            <a:r>
              <a:rPr lang="en-US" dirty="0" err="1"/>
              <a:t>Squonking</a:t>
            </a:r>
            <a:r>
              <a:rPr lang="en-US" dirty="0"/>
              <a:t>)</a:t>
            </a:r>
          </a:p>
          <a:p>
            <a:pPr lvl="1"/>
            <a:r>
              <a:rPr lang="en-US" dirty="0"/>
              <a:t>Pod – pods are types of tanks that contain the coil and wicking.  They are typically sealed and do no give you access to the coil or the wicking material. At the moment, there are no rebuildable pods.  They are generally created for one-time or limited use. Some pods allow you to change the coils as seen on the </a:t>
            </a:r>
            <a:r>
              <a:rPr lang="en-US" dirty="0" err="1"/>
              <a:t>Joyetech</a:t>
            </a:r>
            <a:r>
              <a:rPr lang="en-US" dirty="0"/>
              <a:t> Dolphin. There are two main types of pods: </a:t>
            </a:r>
          </a:p>
          <a:p>
            <a:pPr lvl="2"/>
            <a:r>
              <a:rPr lang="en-US" dirty="0"/>
              <a:t>Open – They allow you to refill them with your own e-liquid.</a:t>
            </a:r>
          </a:p>
          <a:p>
            <a:pPr lvl="2"/>
            <a:r>
              <a:rPr lang="en-US" dirty="0"/>
              <a:t>Closed – These are one-time use pods that come prefilled with liquid.  Once the liquid is out, the pod becomes disposable.  </a:t>
            </a:r>
          </a:p>
        </p:txBody>
      </p:sp>
    </p:spTree>
    <p:extLst>
      <p:ext uri="{BB962C8B-B14F-4D97-AF65-F5344CB8AC3E}">
        <p14:creationId xmlns:p14="http://schemas.microsoft.com/office/powerpoint/2010/main" val="1180951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A6DA4-6CA2-45ED-AF0A-ADA72261C6C4}"/>
              </a:ext>
            </a:extLst>
          </p:cNvPr>
          <p:cNvSpPr>
            <a:spLocks noGrp="1"/>
          </p:cNvSpPr>
          <p:nvPr>
            <p:ph type="title"/>
          </p:nvPr>
        </p:nvSpPr>
        <p:spPr/>
        <p:txBody>
          <a:bodyPr/>
          <a:lstStyle/>
          <a:p>
            <a:r>
              <a:rPr lang="en-US" dirty="0"/>
              <a:t>Temperature control</a:t>
            </a:r>
          </a:p>
        </p:txBody>
      </p:sp>
      <p:pic>
        <p:nvPicPr>
          <p:cNvPr id="5" name="Picture 4">
            <a:extLst>
              <a:ext uri="{FF2B5EF4-FFF2-40B4-BE49-F238E27FC236}">
                <a16:creationId xmlns:a16="http://schemas.microsoft.com/office/drawing/2014/main" id="{0C0C47F4-E37F-473C-8266-772DB2209B46}"/>
              </a:ext>
            </a:extLst>
          </p:cNvPr>
          <p:cNvPicPr>
            <a:picLocks noChangeAspect="1"/>
          </p:cNvPicPr>
          <p:nvPr/>
        </p:nvPicPr>
        <p:blipFill>
          <a:blip r:embed="rId2"/>
          <a:stretch>
            <a:fillRect/>
          </a:stretch>
        </p:blipFill>
        <p:spPr>
          <a:xfrm>
            <a:off x="4884915" y="2057401"/>
            <a:ext cx="4631969" cy="3735459"/>
          </a:xfrm>
          <a:prstGeom prst="rect">
            <a:avLst/>
          </a:prstGeom>
        </p:spPr>
      </p:pic>
      <p:sp>
        <p:nvSpPr>
          <p:cNvPr id="4" name="Title 1">
            <a:extLst>
              <a:ext uri="{FF2B5EF4-FFF2-40B4-BE49-F238E27FC236}">
                <a16:creationId xmlns:a16="http://schemas.microsoft.com/office/drawing/2014/main" id="{352C8659-675B-43E6-9D68-92914A469A1D}"/>
              </a:ext>
            </a:extLst>
          </p:cNvPr>
          <p:cNvSpPr txBox="1">
            <a:spLocks/>
          </p:cNvSpPr>
          <p:nvPr/>
        </p:nvSpPr>
        <p:spPr>
          <a:xfrm>
            <a:off x="1076921" y="2154387"/>
            <a:ext cx="4307305"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z="2800" b="1" i="1" dirty="0"/>
              <a:t>More Coming Soon!</a:t>
            </a:r>
          </a:p>
        </p:txBody>
      </p:sp>
    </p:spTree>
    <p:extLst>
      <p:ext uri="{BB962C8B-B14F-4D97-AF65-F5344CB8AC3E}">
        <p14:creationId xmlns:p14="http://schemas.microsoft.com/office/powerpoint/2010/main" val="772294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FBF2-BC0D-426E-8E43-F8464327B13F}"/>
              </a:ext>
            </a:extLst>
          </p:cNvPr>
          <p:cNvSpPr>
            <a:spLocks noGrp="1"/>
          </p:cNvSpPr>
          <p:nvPr>
            <p:ph type="title"/>
          </p:nvPr>
        </p:nvSpPr>
        <p:spPr/>
        <p:txBody>
          <a:bodyPr/>
          <a:lstStyle/>
          <a:p>
            <a:r>
              <a:rPr lang="en-US" dirty="0"/>
              <a:t>Tips for success</a:t>
            </a:r>
          </a:p>
        </p:txBody>
      </p:sp>
      <p:sp>
        <p:nvSpPr>
          <p:cNvPr id="3" name="Content Placeholder 2">
            <a:extLst>
              <a:ext uri="{FF2B5EF4-FFF2-40B4-BE49-F238E27FC236}">
                <a16:creationId xmlns:a16="http://schemas.microsoft.com/office/drawing/2014/main" id="{5DF45057-ADF8-4623-A2D8-249460D3D3C1}"/>
              </a:ext>
            </a:extLst>
          </p:cNvPr>
          <p:cNvSpPr>
            <a:spLocks noGrp="1"/>
          </p:cNvSpPr>
          <p:nvPr>
            <p:ph idx="1"/>
          </p:nvPr>
        </p:nvSpPr>
        <p:spPr/>
        <p:txBody>
          <a:bodyPr>
            <a:normAutofit fontScale="92500"/>
          </a:bodyPr>
          <a:lstStyle/>
          <a:p>
            <a:r>
              <a:rPr lang="en-US" dirty="0"/>
              <a:t>Don’t give up!</a:t>
            </a:r>
          </a:p>
          <a:p>
            <a:r>
              <a:rPr lang="en-US" dirty="0"/>
              <a:t>Identify the device that is right for you, not what they’re trying to sell you!</a:t>
            </a:r>
          </a:p>
          <a:p>
            <a:r>
              <a:rPr lang="en-US" dirty="0"/>
              <a:t>Experiment with different flavors!</a:t>
            </a:r>
          </a:p>
          <a:p>
            <a:r>
              <a:rPr lang="en-US" dirty="0"/>
              <a:t>Don’t use the same flavor for too long!  Switch it up!</a:t>
            </a:r>
          </a:p>
          <a:p>
            <a:r>
              <a:rPr lang="en-US" dirty="0"/>
              <a:t>Get your nicotine!  You’re going to need nicotine to succeed!  Worry about reducing your levels later!</a:t>
            </a:r>
          </a:p>
          <a:p>
            <a:r>
              <a:rPr lang="en-US" dirty="0"/>
              <a:t>Don’t change your habits!  Do what you did before, only now do it with your EVP!</a:t>
            </a:r>
          </a:p>
          <a:p>
            <a:r>
              <a:rPr lang="en-US" dirty="0"/>
              <a:t>Reach out with questions and for support.  We’re here to help!</a:t>
            </a:r>
          </a:p>
          <a:p>
            <a:endParaRPr lang="en-US" dirty="0"/>
          </a:p>
          <a:p>
            <a:pPr marL="0" indent="0">
              <a:buNone/>
            </a:pPr>
            <a:r>
              <a:rPr lang="en-US" dirty="0"/>
              <a:t>REMEMBER, THE ONLY PERFECT VAPE, IS THE PERFECT VAPE FOR YOU!!</a:t>
            </a:r>
          </a:p>
        </p:txBody>
      </p:sp>
    </p:spTree>
    <p:extLst>
      <p:ext uri="{BB962C8B-B14F-4D97-AF65-F5344CB8AC3E}">
        <p14:creationId xmlns:p14="http://schemas.microsoft.com/office/powerpoint/2010/main" val="36125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5B6B47B-D343-4144-A38B-3A133E79A41B}"/>
              </a:ext>
            </a:extLst>
          </p:cNvPr>
          <p:cNvSpPr/>
          <p:nvPr/>
        </p:nvSpPr>
        <p:spPr>
          <a:xfrm>
            <a:off x="2324101" y="1163838"/>
            <a:ext cx="7632700" cy="53748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E2894F1D-6AD9-4058-9E01-397C61E13493}"/>
              </a:ext>
            </a:extLst>
          </p:cNvPr>
          <p:cNvSpPr>
            <a:spLocks noGrp="1"/>
          </p:cNvSpPr>
          <p:nvPr>
            <p:ph type="title"/>
          </p:nvPr>
        </p:nvSpPr>
        <p:spPr>
          <a:xfrm>
            <a:off x="3060700" y="180173"/>
            <a:ext cx="8610600" cy="1293028"/>
          </a:xfrm>
        </p:spPr>
        <p:txBody>
          <a:bodyPr/>
          <a:lstStyle/>
          <a:p>
            <a:r>
              <a:rPr lang="en-US" dirty="0"/>
              <a:t>THANK YOU sponsors!</a:t>
            </a:r>
          </a:p>
        </p:txBody>
      </p:sp>
      <p:pic>
        <p:nvPicPr>
          <p:cNvPr id="5" name="Content Placeholder 4">
            <a:extLst>
              <a:ext uri="{FF2B5EF4-FFF2-40B4-BE49-F238E27FC236}">
                <a16:creationId xmlns:a16="http://schemas.microsoft.com/office/drawing/2014/main" id="{23B6F68D-5877-4B45-A649-DAA280096212}"/>
              </a:ext>
            </a:extLst>
          </p:cNvPr>
          <p:cNvPicPr>
            <a:picLocks noGrp="1" noChangeAspect="1"/>
          </p:cNvPicPr>
          <p:nvPr>
            <p:ph idx="1"/>
          </p:nvPr>
        </p:nvPicPr>
        <p:blipFill>
          <a:blip r:embed="rId2"/>
          <a:stretch>
            <a:fillRect/>
          </a:stretch>
        </p:blipFill>
        <p:spPr>
          <a:xfrm>
            <a:off x="3263108" y="1191994"/>
            <a:ext cx="5705540" cy="1316274"/>
          </a:xfrm>
        </p:spPr>
      </p:pic>
      <p:pic>
        <p:nvPicPr>
          <p:cNvPr id="11" name="Picture 10">
            <a:extLst>
              <a:ext uri="{FF2B5EF4-FFF2-40B4-BE49-F238E27FC236}">
                <a16:creationId xmlns:a16="http://schemas.microsoft.com/office/drawing/2014/main" id="{0588BBCB-AF87-4999-A7A3-6E0E3E8CCEE1}"/>
              </a:ext>
            </a:extLst>
          </p:cNvPr>
          <p:cNvPicPr>
            <a:picLocks noChangeAspect="1"/>
          </p:cNvPicPr>
          <p:nvPr/>
        </p:nvPicPr>
        <p:blipFill>
          <a:blip r:embed="rId3"/>
          <a:stretch>
            <a:fillRect/>
          </a:stretch>
        </p:blipFill>
        <p:spPr>
          <a:xfrm>
            <a:off x="3496795" y="2664875"/>
            <a:ext cx="5198406" cy="1528249"/>
          </a:xfrm>
          <a:prstGeom prst="rect">
            <a:avLst/>
          </a:prstGeom>
        </p:spPr>
      </p:pic>
      <p:pic>
        <p:nvPicPr>
          <p:cNvPr id="17" name="Picture 16">
            <a:extLst>
              <a:ext uri="{FF2B5EF4-FFF2-40B4-BE49-F238E27FC236}">
                <a16:creationId xmlns:a16="http://schemas.microsoft.com/office/drawing/2014/main" id="{08A37C22-5064-422C-A05E-07D7BFF51C5B}"/>
              </a:ext>
            </a:extLst>
          </p:cNvPr>
          <p:cNvPicPr>
            <a:picLocks noChangeAspect="1"/>
          </p:cNvPicPr>
          <p:nvPr/>
        </p:nvPicPr>
        <p:blipFill>
          <a:blip r:embed="rId4"/>
          <a:stretch>
            <a:fillRect/>
          </a:stretch>
        </p:blipFill>
        <p:spPr>
          <a:xfrm>
            <a:off x="4819235" y="3828508"/>
            <a:ext cx="2553527" cy="2553527"/>
          </a:xfrm>
          <a:prstGeom prst="rect">
            <a:avLst/>
          </a:prstGeom>
        </p:spPr>
      </p:pic>
    </p:spTree>
    <p:extLst>
      <p:ext uri="{BB962C8B-B14F-4D97-AF65-F5344CB8AC3E}">
        <p14:creationId xmlns:p14="http://schemas.microsoft.com/office/powerpoint/2010/main" val="383149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8828-29A1-4C52-9EE7-6A511D4F19F9}"/>
              </a:ext>
            </a:extLst>
          </p:cNvPr>
          <p:cNvSpPr>
            <a:spLocks noGrp="1"/>
          </p:cNvSpPr>
          <p:nvPr>
            <p:ph type="title"/>
          </p:nvPr>
        </p:nvSpPr>
        <p:spPr/>
        <p:txBody>
          <a:bodyPr/>
          <a:lstStyle/>
          <a:p>
            <a:r>
              <a:rPr lang="en-US" dirty="0"/>
              <a:t>What is vaping?</a:t>
            </a:r>
            <a:br>
              <a:rPr lang="en-US" dirty="0"/>
            </a:br>
            <a:r>
              <a:rPr lang="en-US" sz="1800" dirty="0"/>
              <a:t>(Covered in all episodes)</a:t>
            </a:r>
            <a:endParaRPr lang="en-US" dirty="0"/>
          </a:p>
        </p:txBody>
      </p:sp>
      <p:sp>
        <p:nvSpPr>
          <p:cNvPr id="3" name="Content Placeholder 2">
            <a:extLst>
              <a:ext uri="{FF2B5EF4-FFF2-40B4-BE49-F238E27FC236}">
                <a16:creationId xmlns:a16="http://schemas.microsoft.com/office/drawing/2014/main" id="{0C508EE4-0941-4275-8158-21A68EE01199}"/>
              </a:ext>
            </a:extLst>
          </p:cNvPr>
          <p:cNvSpPr>
            <a:spLocks noGrp="1"/>
          </p:cNvSpPr>
          <p:nvPr>
            <p:ph idx="1"/>
          </p:nvPr>
        </p:nvSpPr>
        <p:spPr/>
        <p:txBody>
          <a:bodyPr/>
          <a:lstStyle/>
          <a:p>
            <a:r>
              <a:rPr lang="en-US" dirty="0"/>
              <a:t>In the context of this show and information provided, vaping is the act of using an “EVP” or “E-liquid Vaping Product”. </a:t>
            </a:r>
          </a:p>
          <a:p>
            <a:endParaRPr lang="en-US" dirty="0"/>
          </a:p>
          <a:p>
            <a:pPr marL="0" indent="0">
              <a:buNone/>
            </a:pPr>
            <a:r>
              <a:rPr lang="en-US" dirty="0"/>
              <a:t>The E-liquid may or may not contain nicotine.</a:t>
            </a:r>
          </a:p>
        </p:txBody>
      </p:sp>
    </p:spTree>
    <p:extLst>
      <p:ext uri="{BB962C8B-B14F-4D97-AF65-F5344CB8AC3E}">
        <p14:creationId xmlns:p14="http://schemas.microsoft.com/office/powerpoint/2010/main" val="124137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ADA75-BA18-4F59-AB66-098AC1BB2580}"/>
              </a:ext>
            </a:extLst>
          </p:cNvPr>
          <p:cNvSpPr>
            <a:spLocks noGrp="1"/>
          </p:cNvSpPr>
          <p:nvPr>
            <p:ph type="title"/>
          </p:nvPr>
        </p:nvSpPr>
        <p:spPr/>
        <p:txBody>
          <a:bodyPr/>
          <a:lstStyle/>
          <a:p>
            <a:r>
              <a:rPr lang="en-US" dirty="0"/>
              <a:t>Vaping is safe, right?  WRONG!</a:t>
            </a:r>
            <a:br>
              <a:rPr lang="en-US" dirty="0"/>
            </a:br>
            <a:r>
              <a:rPr lang="en-US" sz="1800" dirty="0"/>
              <a:t>(Covered in all episodes)</a:t>
            </a:r>
            <a:endParaRPr lang="en-US" dirty="0"/>
          </a:p>
        </p:txBody>
      </p:sp>
      <p:sp>
        <p:nvSpPr>
          <p:cNvPr id="3" name="Content Placeholder 2">
            <a:extLst>
              <a:ext uri="{FF2B5EF4-FFF2-40B4-BE49-F238E27FC236}">
                <a16:creationId xmlns:a16="http://schemas.microsoft.com/office/drawing/2014/main" id="{3B618CD3-48DF-4942-865F-65F135A9792D}"/>
              </a:ext>
            </a:extLst>
          </p:cNvPr>
          <p:cNvSpPr>
            <a:spLocks noGrp="1"/>
          </p:cNvSpPr>
          <p:nvPr>
            <p:ph idx="1"/>
          </p:nvPr>
        </p:nvSpPr>
        <p:spPr/>
        <p:txBody>
          <a:bodyPr>
            <a:normAutofit fontScale="92500" lnSpcReduction="20000"/>
          </a:bodyPr>
          <a:lstStyle/>
          <a:p>
            <a:pPr marL="0" indent="0">
              <a:buNone/>
            </a:pPr>
            <a:r>
              <a:rPr lang="en-US" dirty="0"/>
              <a:t>Although most studies conclude that vaping is far safer than smoking, we strongly recommend that if you do neither, you continue to do neither. </a:t>
            </a:r>
          </a:p>
          <a:p>
            <a:pPr marL="0" indent="0">
              <a:buNone/>
            </a:pPr>
            <a:endParaRPr lang="en-US" dirty="0"/>
          </a:p>
          <a:p>
            <a:r>
              <a:rPr lang="en-US" dirty="0"/>
              <a:t>Smoking = BAD</a:t>
            </a:r>
          </a:p>
          <a:p>
            <a:r>
              <a:rPr lang="en-US" dirty="0"/>
              <a:t>Reducing cigarettes through vaping = GOOD</a:t>
            </a:r>
          </a:p>
          <a:p>
            <a:r>
              <a:rPr lang="en-US" dirty="0"/>
              <a:t>Eliminating cigarettes through vaping = BETTER</a:t>
            </a:r>
          </a:p>
          <a:p>
            <a:r>
              <a:rPr lang="en-US" dirty="0"/>
              <a:t>Not smoking &amp; not vaping = BEST</a:t>
            </a:r>
          </a:p>
          <a:p>
            <a:endParaRPr lang="en-US" dirty="0"/>
          </a:p>
          <a:p>
            <a:pPr marL="0" indent="0">
              <a:buNone/>
            </a:pPr>
            <a:r>
              <a:rPr lang="en-US" dirty="0"/>
              <a:t>If you see a negative article about vaping, question whether or not that article compared the negative to that of a traditional combustible tobacco cigarette.  If it does not, in our opinion it’s invalid.  </a:t>
            </a:r>
          </a:p>
          <a:p>
            <a:pPr marL="0" indent="0">
              <a:buNone/>
            </a:pPr>
            <a:endParaRPr lang="en-US" dirty="0"/>
          </a:p>
          <a:p>
            <a:pPr marL="0" indent="0">
              <a:buNone/>
            </a:pPr>
            <a:r>
              <a:rPr lang="en-US" dirty="0"/>
              <a:t>Vaping is not harm </a:t>
            </a:r>
            <a:r>
              <a:rPr lang="en-US" b="1" i="1" dirty="0"/>
              <a:t>elimination</a:t>
            </a:r>
            <a:r>
              <a:rPr lang="en-US" dirty="0"/>
              <a:t>!  Vaping is harm </a:t>
            </a:r>
            <a:r>
              <a:rPr lang="en-US" b="1" i="1" dirty="0"/>
              <a:t>reduction</a:t>
            </a:r>
            <a:r>
              <a:rPr lang="en-US" dirty="0"/>
              <a:t>!</a:t>
            </a:r>
          </a:p>
          <a:p>
            <a:pPr marL="0" indent="0">
              <a:buNone/>
            </a:pPr>
            <a:endParaRPr lang="en-US" dirty="0"/>
          </a:p>
        </p:txBody>
      </p:sp>
    </p:spTree>
    <p:extLst>
      <p:ext uri="{BB962C8B-B14F-4D97-AF65-F5344CB8AC3E}">
        <p14:creationId xmlns:p14="http://schemas.microsoft.com/office/powerpoint/2010/main" val="384700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ADA75-BA18-4F59-AB66-098AC1BB2580}"/>
              </a:ext>
            </a:extLst>
          </p:cNvPr>
          <p:cNvSpPr>
            <a:spLocks noGrp="1"/>
          </p:cNvSpPr>
          <p:nvPr>
            <p:ph type="title"/>
          </p:nvPr>
        </p:nvSpPr>
        <p:spPr>
          <a:xfrm>
            <a:off x="3327400" y="535773"/>
            <a:ext cx="8610600" cy="1293028"/>
          </a:xfrm>
        </p:spPr>
        <p:txBody>
          <a:bodyPr/>
          <a:lstStyle/>
          <a:p>
            <a:r>
              <a:rPr lang="en-US" dirty="0"/>
              <a:t>Welcome our Special guest!</a:t>
            </a:r>
            <a:br>
              <a:rPr lang="en-US" dirty="0"/>
            </a:br>
            <a:r>
              <a:rPr lang="en-US" sz="1800" dirty="0"/>
              <a:t>(See Episode #4)</a:t>
            </a:r>
          </a:p>
        </p:txBody>
      </p:sp>
      <p:sp>
        <p:nvSpPr>
          <p:cNvPr id="3" name="Content Placeholder 2">
            <a:extLst>
              <a:ext uri="{FF2B5EF4-FFF2-40B4-BE49-F238E27FC236}">
                <a16:creationId xmlns:a16="http://schemas.microsoft.com/office/drawing/2014/main" id="{3B618CD3-48DF-4942-865F-65F135A9792D}"/>
              </a:ext>
            </a:extLst>
          </p:cNvPr>
          <p:cNvSpPr>
            <a:spLocks noGrp="1"/>
          </p:cNvSpPr>
          <p:nvPr>
            <p:ph idx="1"/>
          </p:nvPr>
        </p:nvSpPr>
        <p:spPr>
          <a:xfrm>
            <a:off x="381000" y="2194560"/>
            <a:ext cx="11417300" cy="4024125"/>
          </a:xfrm>
        </p:spPr>
        <p:txBody>
          <a:bodyPr>
            <a:normAutofit/>
          </a:bodyPr>
          <a:lstStyle/>
          <a:p>
            <a:pPr marL="0" indent="0">
              <a:buNone/>
            </a:pPr>
            <a:r>
              <a:rPr lang="en-US" sz="4400" b="1" dirty="0"/>
              <a:t>JOHN MUCHOW AKA “BATTERY MOOCH” </a:t>
            </a:r>
          </a:p>
          <a:p>
            <a:pPr marL="0" indent="0">
              <a:buNone/>
            </a:pPr>
            <a:r>
              <a:rPr lang="en-US" dirty="0"/>
              <a:t>ECF Blog - </a:t>
            </a:r>
            <a:r>
              <a:rPr lang="en-US" dirty="0">
                <a:hlinkClick r:id="rId2" tooltip="This external link will open in a new window"/>
              </a:rPr>
              <a:t>https://www.e-cigarette-forum.com/blogs/mooch.256958/</a:t>
            </a:r>
            <a:endParaRPr lang="en-US" dirty="0"/>
          </a:p>
          <a:p>
            <a:pPr marL="0" indent="0">
              <a:buNone/>
            </a:pPr>
            <a:r>
              <a:rPr lang="en-US" dirty="0"/>
              <a:t>Facebook - </a:t>
            </a:r>
            <a:r>
              <a:rPr lang="en-US" dirty="0">
                <a:hlinkClick r:id="rId3" tooltip="This external link will open in a new window"/>
              </a:rPr>
              <a:t>https://www.facebook.com/batterymooch/</a:t>
            </a:r>
            <a:endParaRPr lang="en-US" dirty="0"/>
          </a:p>
          <a:p>
            <a:pPr marL="0" indent="0">
              <a:buNone/>
            </a:pPr>
            <a:r>
              <a:rPr lang="en-US" dirty="0"/>
              <a:t>Reddit - </a:t>
            </a:r>
            <a:r>
              <a:rPr lang="en-US" dirty="0">
                <a:hlinkClick r:id="rId4" tooltip="This external link will open in a new window"/>
              </a:rPr>
              <a:t>https://www.reddit.com/user/mooch315</a:t>
            </a:r>
            <a:endParaRPr lang="en-US" dirty="0"/>
          </a:p>
          <a:p>
            <a:pPr marL="0" indent="0">
              <a:buNone/>
            </a:pPr>
            <a:r>
              <a:rPr lang="en-US" dirty="0"/>
              <a:t>YouTube - </a:t>
            </a:r>
            <a:r>
              <a:rPr lang="en-US" dirty="0">
                <a:hlinkClick r:id="rId5"/>
              </a:rPr>
              <a:t>https://www.youtube.com/channel/UCePHh3NMvu3rW2LFJeOWo-Q</a:t>
            </a:r>
            <a:endParaRPr lang="en-US" dirty="0"/>
          </a:p>
          <a:p>
            <a:pPr marL="0" indent="0">
              <a:buNone/>
            </a:pPr>
            <a:r>
              <a:rPr lang="en-US" dirty="0"/>
              <a:t>Instagram - </a:t>
            </a:r>
            <a:r>
              <a:rPr lang="en-US" dirty="0" err="1"/>
              <a:t>batterymooch</a:t>
            </a:r>
            <a:r>
              <a:rPr lang="en-US" dirty="0"/>
              <a:t> </a:t>
            </a:r>
          </a:p>
        </p:txBody>
      </p:sp>
    </p:spTree>
    <p:extLst>
      <p:ext uri="{BB962C8B-B14F-4D97-AF65-F5344CB8AC3E}">
        <p14:creationId xmlns:p14="http://schemas.microsoft.com/office/powerpoint/2010/main" val="278539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8828-29A1-4C52-9EE7-6A511D4F19F9}"/>
              </a:ext>
            </a:extLst>
          </p:cNvPr>
          <p:cNvSpPr>
            <a:spLocks noGrp="1"/>
          </p:cNvSpPr>
          <p:nvPr>
            <p:ph type="title"/>
          </p:nvPr>
        </p:nvSpPr>
        <p:spPr/>
        <p:txBody>
          <a:bodyPr/>
          <a:lstStyle/>
          <a:p>
            <a:r>
              <a:rPr lang="en-US" dirty="0"/>
              <a:t>How does it work?</a:t>
            </a:r>
            <a:br>
              <a:rPr lang="en-US" dirty="0"/>
            </a:br>
            <a:r>
              <a:rPr lang="en-US" sz="1800" dirty="0"/>
              <a:t>(Covered in all episodes)</a:t>
            </a:r>
            <a:endParaRPr lang="en-US" dirty="0"/>
          </a:p>
        </p:txBody>
      </p:sp>
      <p:sp>
        <p:nvSpPr>
          <p:cNvPr id="3" name="Content Placeholder 2">
            <a:extLst>
              <a:ext uri="{FF2B5EF4-FFF2-40B4-BE49-F238E27FC236}">
                <a16:creationId xmlns:a16="http://schemas.microsoft.com/office/drawing/2014/main" id="{0C508EE4-0941-4275-8158-21A68EE01199}"/>
              </a:ext>
            </a:extLst>
          </p:cNvPr>
          <p:cNvSpPr>
            <a:spLocks noGrp="1"/>
          </p:cNvSpPr>
          <p:nvPr>
            <p:ph idx="1"/>
          </p:nvPr>
        </p:nvSpPr>
        <p:spPr/>
        <p:txBody>
          <a:bodyPr/>
          <a:lstStyle/>
          <a:p>
            <a:r>
              <a:rPr lang="en-US" dirty="0"/>
              <a:t>Most vaping products work the same way and contain the same components: </a:t>
            </a:r>
          </a:p>
          <a:p>
            <a:pPr marL="457200" indent="-457200">
              <a:buFont typeface="+mj-lt"/>
              <a:buAutoNum type="arabicPeriod"/>
            </a:pPr>
            <a:r>
              <a:rPr lang="en-US" dirty="0"/>
              <a:t>Power source – this component provides power to the heating element which boils the e-liquid creating the vapor.</a:t>
            </a:r>
          </a:p>
          <a:p>
            <a:pPr marL="457200" indent="-457200">
              <a:buFont typeface="+mj-lt"/>
              <a:buAutoNum type="arabicPeriod"/>
            </a:pPr>
            <a:r>
              <a:rPr lang="en-US" dirty="0"/>
              <a:t>Heating element – this component accepts power from the power source and heats the e-liquid to the boiling point creating the vapor.</a:t>
            </a:r>
          </a:p>
          <a:p>
            <a:pPr marL="457200" indent="-457200">
              <a:buFont typeface="+mj-lt"/>
              <a:buAutoNum type="arabicPeriod"/>
            </a:pPr>
            <a:r>
              <a:rPr lang="en-US" dirty="0"/>
              <a:t>Wicking – this component creates the “highway” which transfers the e-liquid to the heating element. </a:t>
            </a:r>
          </a:p>
          <a:p>
            <a:pPr marL="457200" indent="-457200">
              <a:buFont typeface="+mj-lt"/>
              <a:buAutoNum type="arabicPeriod"/>
            </a:pPr>
            <a:r>
              <a:rPr lang="en-US" dirty="0"/>
              <a:t>E-liquid – this component is boiled by the heating element and creates the vapor which you breath in.</a:t>
            </a:r>
          </a:p>
        </p:txBody>
      </p:sp>
    </p:spTree>
    <p:extLst>
      <p:ext uri="{BB962C8B-B14F-4D97-AF65-F5344CB8AC3E}">
        <p14:creationId xmlns:p14="http://schemas.microsoft.com/office/powerpoint/2010/main" val="55957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A814-A73B-4285-88AD-F7B2347D418B}"/>
              </a:ext>
            </a:extLst>
          </p:cNvPr>
          <p:cNvSpPr>
            <a:spLocks noGrp="1"/>
          </p:cNvSpPr>
          <p:nvPr>
            <p:ph type="title"/>
          </p:nvPr>
        </p:nvSpPr>
        <p:spPr>
          <a:xfrm>
            <a:off x="2895600" y="299152"/>
            <a:ext cx="8610600" cy="1293028"/>
          </a:xfrm>
        </p:spPr>
        <p:txBody>
          <a:bodyPr/>
          <a:lstStyle/>
          <a:p>
            <a:r>
              <a:rPr lang="en-US" dirty="0"/>
              <a:t>Vaping myths – Debunked</a:t>
            </a:r>
            <a:br>
              <a:rPr lang="en-US" dirty="0"/>
            </a:br>
            <a:r>
              <a:rPr lang="en-US" sz="1800" dirty="0"/>
              <a:t>(See Episode #1)</a:t>
            </a:r>
            <a:endParaRPr lang="en-US" dirty="0"/>
          </a:p>
        </p:txBody>
      </p:sp>
      <p:sp>
        <p:nvSpPr>
          <p:cNvPr id="3" name="Content Placeholder 2">
            <a:extLst>
              <a:ext uri="{FF2B5EF4-FFF2-40B4-BE49-F238E27FC236}">
                <a16:creationId xmlns:a16="http://schemas.microsoft.com/office/drawing/2014/main" id="{8D0456C7-4BB3-4BE4-9001-577B86B65966}"/>
              </a:ext>
            </a:extLst>
          </p:cNvPr>
          <p:cNvSpPr>
            <a:spLocks noGrp="1"/>
          </p:cNvSpPr>
          <p:nvPr>
            <p:ph idx="1"/>
          </p:nvPr>
        </p:nvSpPr>
        <p:spPr>
          <a:xfrm>
            <a:off x="685800" y="1592180"/>
            <a:ext cx="10820400" cy="4024125"/>
          </a:xfrm>
        </p:spPr>
        <p:txBody>
          <a:bodyPr>
            <a:normAutofit fontScale="77500" lnSpcReduction="20000"/>
          </a:bodyPr>
          <a:lstStyle/>
          <a:p>
            <a:r>
              <a:rPr lang="en-US" dirty="0"/>
              <a:t>Vaping is just as or more harmful than smoking</a:t>
            </a:r>
          </a:p>
          <a:p>
            <a:pPr marL="457200" lvl="1" indent="0">
              <a:buNone/>
            </a:pPr>
            <a:r>
              <a:rPr lang="en-US" sz="1400" dirty="0"/>
              <a:t>Many studies including one from the Royal College of Physicians estimate vaping to be 95% safer than traditional combustible tobacco cigarettes.</a:t>
            </a:r>
          </a:p>
          <a:p>
            <a:pPr marL="457200" lvl="1" indent="0">
              <a:buNone/>
            </a:pPr>
            <a:endParaRPr lang="en-US" sz="1400" dirty="0"/>
          </a:p>
          <a:p>
            <a:r>
              <a:rPr lang="en-US" dirty="0"/>
              <a:t>The vapor contains formaldehyde</a:t>
            </a:r>
          </a:p>
          <a:p>
            <a:pPr marL="457200" lvl="1" indent="0">
              <a:buNone/>
            </a:pPr>
            <a:r>
              <a:rPr lang="en-US" sz="1400" dirty="0"/>
              <a:t>This information was based on a invalid study where unrealistic testing conditions produced “dry puffs” and thus meaningless results.   </a:t>
            </a:r>
          </a:p>
          <a:p>
            <a:pPr marL="457200" lvl="1" indent="0">
              <a:buNone/>
            </a:pPr>
            <a:endParaRPr lang="en-US" sz="1400" dirty="0"/>
          </a:p>
          <a:p>
            <a:r>
              <a:rPr lang="en-US" dirty="0"/>
              <a:t>E-liquid contains antifreeze</a:t>
            </a:r>
          </a:p>
          <a:p>
            <a:pPr marL="457200" lvl="1" indent="0">
              <a:buNone/>
            </a:pPr>
            <a:r>
              <a:rPr lang="en-US" sz="1400" dirty="0"/>
              <a:t>This information was based on a 2009 study where 18 e-liquid cartridges were tested and one contained diethylene glycol, a chemical used in industrial antifreeze that is toxic to humans.  The level found was nearly untraceable at around 1%.  This should not be a concern with modern e-liquid manufacturing practices &amp; techniques from reputable companies.  </a:t>
            </a:r>
          </a:p>
          <a:p>
            <a:pPr marL="457200" lvl="1" indent="0">
              <a:buNone/>
            </a:pPr>
            <a:r>
              <a:rPr lang="en-US" sz="1400" dirty="0"/>
              <a:t>E-liquids do contain propylene glycol (PG), which is sometimes used in antifreeze as an additive to make it less dangerous if swallowed.  The Food and Drug Administration (FDA) has classified PG as an additive that is "generally recognized as safe“ for human consumption.</a:t>
            </a:r>
          </a:p>
          <a:p>
            <a:pPr marL="457200" lvl="1" indent="0">
              <a:buNone/>
            </a:pPr>
            <a:endParaRPr lang="en-US" sz="1400" dirty="0"/>
          </a:p>
          <a:p>
            <a:r>
              <a:rPr lang="en-US" dirty="0"/>
              <a:t>Nicotine is bad for you</a:t>
            </a:r>
          </a:p>
          <a:p>
            <a:pPr marL="457200" lvl="1" indent="0">
              <a:buNone/>
            </a:pPr>
            <a:r>
              <a:rPr lang="en-US" sz="1400" dirty="0"/>
              <a:t>Nicotine, while certainly addictive, is not carcinogenic and has never been linked to cancer. Outside of that, there are debates as to the good and bad of nicotine: </a:t>
            </a:r>
          </a:p>
          <a:p>
            <a:pPr lvl="1"/>
            <a:r>
              <a:rPr lang="en-US" sz="1400" dirty="0"/>
              <a:t>THE GOOD - Nicotine consumption may increase the speed of sensory information processing, relieve stress, anxiety, and panic attacks, and more.</a:t>
            </a:r>
          </a:p>
          <a:p>
            <a:pPr lvl="1"/>
            <a:r>
              <a:rPr lang="en-US" sz="1400" dirty="0"/>
              <a:t>THE BAD - Nicotine is a stimulant, much like caffeine. Nicotine can kick start your adrenal glands and give you a bit of adrenaline. Nicotine can cause a short term increase in heart rate and blood pressure but only temporarily, same as your coffee. </a:t>
            </a:r>
          </a:p>
        </p:txBody>
      </p:sp>
    </p:spTree>
    <p:extLst>
      <p:ext uri="{BB962C8B-B14F-4D97-AF65-F5344CB8AC3E}">
        <p14:creationId xmlns:p14="http://schemas.microsoft.com/office/powerpoint/2010/main" val="411652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A814-A73B-4285-88AD-F7B2347D418B}"/>
              </a:ext>
            </a:extLst>
          </p:cNvPr>
          <p:cNvSpPr>
            <a:spLocks noGrp="1"/>
          </p:cNvSpPr>
          <p:nvPr>
            <p:ph type="title"/>
          </p:nvPr>
        </p:nvSpPr>
        <p:spPr>
          <a:xfrm>
            <a:off x="2213811" y="299152"/>
            <a:ext cx="9292389" cy="1293028"/>
          </a:xfrm>
        </p:spPr>
        <p:txBody>
          <a:bodyPr>
            <a:normAutofit/>
          </a:bodyPr>
          <a:lstStyle/>
          <a:p>
            <a:r>
              <a:rPr lang="en-US" dirty="0"/>
              <a:t>Vaping myths – Debunked </a:t>
            </a:r>
            <a:r>
              <a:rPr lang="en-US" sz="2400" dirty="0"/>
              <a:t>(continued)</a:t>
            </a:r>
            <a:br>
              <a:rPr lang="en-US" dirty="0"/>
            </a:br>
            <a:r>
              <a:rPr lang="en-US" sz="1800" dirty="0"/>
              <a:t>(See Episode #5)</a:t>
            </a:r>
            <a:endParaRPr lang="en-US" dirty="0"/>
          </a:p>
        </p:txBody>
      </p:sp>
      <p:sp>
        <p:nvSpPr>
          <p:cNvPr id="3" name="Content Placeholder 2">
            <a:extLst>
              <a:ext uri="{FF2B5EF4-FFF2-40B4-BE49-F238E27FC236}">
                <a16:creationId xmlns:a16="http://schemas.microsoft.com/office/drawing/2014/main" id="{8D0456C7-4BB3-4BE4-9001-577B86B65966}"/>
              </a:ext>
            </a:extLst>
          </p:cNvPr>
          <p:cNvSpPr>
            <a:spLocks noGrp="1"/>
          </p:cNvSpPr>
          <p:nvPr>
            <p:ph idx="1"/>
          </p:nvPr>
        </p:nvSpPr>
        <p:spPr>
          <a:xfrm>
            <a:off x="685800" y="1592180"/>
            <a:ext cx="10820400" cy="4024125"/>
          </a:xfrm>
        </p:spPr>
        <p:txBody>
          <a:bodyPr>
            <a:normAutofit/>
          </a:bodyPr>
          <a:lstStyle/>
          <a:p>
            <a:r>
              <a:rPr lang="en-US" dirty="0"/>
              <a:t>Teens inhaling cancer causing chemicals</a:t>
            </a:r>
          </a:p>
          <a:p>
            <a:pPr marL="457200" lvl="1" indent="0">
              <a:buNone/>
            </a:pPr>
            <a:r>
              <a:rPr lang="en-US" sz="1400" dirty="0"/>
              <a:t>See video: https://www.youtube.com/watch?v=gEZnsgz_stM</a:t>
            </a:r>
          </a:p>
          <a:p>
            <a:pPr marL="457200" lvl="1" indent="0">
              <a:buNone/>
            </a:pPr>
            <a:endParaRPr lang="en-US" sz="1400" dirty="0"/>
          </a:p>
        </p:txBody>
      </p:sp>
    </p:spTree>
    <p:extLst>
      <p:ext uri="{BB962C8B-B14F-4D97-AF65-F5344CB8AC3E}">
        <p14:creationId xmlns:p14="http://schemas.microsoft.com/office/powerpoint/2010/main" val="111785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79AC-8A0E-4F33-BD39-71F9A3A4FC91}"/>
              </a:ext>
            </a:extLst>
          </p:cNvPr>
          <p:cNvSpPr>
            <a:spLocks noGrp="1"/>
          </p:cNvSpPr>
          <p:nvPr>
            <p:ph type="title"/>
          </p:nvPr>
        </p:nvSpPr>
        <p:spPr/>
        <p:txBody>
          <a:bodyPr/>
          <a:lstStyle/>
          <a:p>
            <a:r>
              <a:rPr lang="en-US" dirty="0"/>
              <a:t>What’s in the liquid?</a:t>
            </a:r>
            <a:br>
              <a:rPr lang="en-US" dirty="0"/>
            </a:br>
            <a:r>
              <a:rPr lang="en-US" sz="1800" dirty="0"/>
              <a:t>(See Episode #2)</a:t>
            </a:r>
            <a:endParaRPr lang="en-US" dirty="0"/>
          </a:p>
        </p:txBody>
      </p:sp>
      <p:sp>
        <p:nvSpPr>
          <p:cNvPr id="3" name="Content Placeholder 2">
            <a:extLst>
              <a:ext uri="{FF2B5EF4-FFF2-40B4-BE49-F238E27FC236}">
                <a16:creationId xmlns:a16="http://schemas.microsoft.com/office/drawing/2014/main" id="{4DA5BBC8-08A8-48D6-9A08-D07294297E70}"/>
              </a:ext>
            </a:extLst>
          </p:cNvPr>
          <p:cNvSpPr>
            <a:spLocks noGrp="1"/>
          </p:cNvSpPr>
          <p:nvPr>
            <p:ph idx="1"/>
          </p:nvPr>
        </p:nvSpPr>
        <p:spPr/>
        <p:txBody>
          <a:bodyPr>
            <a:normAutofit fontScale="77500" lnSpcReduction="20000"/>
          </a:bodyPr>
          <a:lstStyle/>
          <a:p>
            <a:r>
              <a:rPr lang="en-US" dirty="0"/>
              <a:t>E-liquids will generally contain 4 main ingredients.  Those ingredients are: </a:t>
            </a:r>
          </a:p>
          <a:p>
            <a:pPr lvl="1"/>
            <a:endParaRPr lang="en-US" dirty="0"/>
          </a:p>
          <a:p>
            <a:pPr lvl="1"/>
            <a:r>
              <a:rPr lang="en-US" dirty="0"/>
              <a:t>Propylene Glycol (PG)</a:t>
            </a:r>
          </a:p>
          <a:p>
            <a:pPr marL="914400" lvl="2" indent="0">
              <a:buNone/>
            </a:pPr>
            <a:endParaRPr lang="en-US" sz="1700" dirty="0"/>
          </a:p>
          <a:p>
            <a:pPr marL="914400" lvl="2" indent="0">
              <a:buNone/>
            </a:pPr>
            <a:r>
              <a:rPr lang="en-US" sz="1700" dirty="0"/>
              <a:t>PG is a colorless, odorless liquid.  It’s used in the food industry as a flavoring carrier, an ingredient in food coloring, an additive in various medicines, and the active ingredient in asthma inhalers and nebulizers.  Propylene Glycol is non toxic and is "generally recognized as safe“ for human consumption by the FDA in moderate quantities. </a:t>
            </a:r>
          </a:p>
          <a:p>
            <a:pPr lvl="1"/>
            <a:endParaRPr lang="en-US" dirty="0"/>
          </a:p>
          <a:p>
            <a:pPr lvl="1"/>
            <a:r>
              <a:rPr lang="en-US" dirty="0"/>
              <a:t>Vegetable Glycerin (VG)</a:t>
            </a:r>
            <a:br>
              <a:rPr lang="en-US" dirty="0"/>
            </a:br>
            <a:endParaRPr lang="en-US" dirty="0"/>
          </a:p>
          <a:p>
            <a:pPr marL="914400" lvl="2" indent="0">
              <a:buNone/>
            </a:pPr>
            <a:r>
              <a:rPr lang="en-US" sz="1700" dirty="0"/>
              <a:t>VG is a colorless, odorless liquid derived from plant oils. Although it’s processed from oils, it isn’t an oil, but rather an alcohol which makes it safe to inhale.  It’s used in the food industry as a sweetener and to keep foods moist. Medicines also contain VG. Vegetable Glycerin is non toxic and is "generally recognized as safe“ for human consumption by the FDA in moderate quantities. </a:t>
            </a:r>
          </a:p>
          <a:p>
            <a:pPr marL="914400" lvl="2" indent="0">
              <a:buNone/>
            </a:pPr>
            <a:endParaRPr lang="en-US" dirty="0"/>
          </a:p>
          <a:p>
            <a:pPr lvl="1"/>
            <a:r>
              <a:rPr lang="en-US" dirty="0"/>
              <a:t>Flavorings</a:t>
            </a:r>
          </a:p>
          <a:p>
            <a:pPr lvl="1"/>
            <a:endParaRPr lang="en-US" sz="1700" dirty="0"/>
          </a:p>
          <a:p>
            <a:pPr marL="914400" lvl="2" indent="0">
              <a:buNone/>
            </a:pPr>
            <a:r>
              <a:rPr lang="en-US" sz="1700" dirty="0"/>
              <a:t>E-liquid is flavored with food-grade flavorings.  </a:t>
            </a:r>
          </a:p>
          <a:p>
            <a:pPr lvl="1"/>
            <a:endParaRPr lang="en-US" dirty="0"/>
          </a:p>
          <a:p>
            <a:pPr lvl="1"/>
            <a:r>
              <a:rPr lang="en-US" dirty="0"/>
              <a:t>Nicotine</a:t>
            </a:r>
          </a:p>
          <a:p>
            <a:pPr lvl="1"/>
            <a:endParaRPr lang="en-US" dirty="0"/>
          </a:p>
          <a:p>
            <a:pPr marL="914400" lvl="2" indent="0">
              <a:buNone/>
            </a:pPr>
            <a:endParaRPr lang="en-US" sz="1700" dirty="0"/>
          </a:p>
        </p:txBody>
      </p:sp>
    </p:spTree>
    <p:extLst>
      <p:ext uri="{BB962C8B-B14F-4D97-AF65-F5344CB8AC3E}">
        <p14:creationId xmlns:p14="http://schemas.microsoft.com/office/powerpoint/2010/main" val="44283052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2554</TotalTime>
  <Words>2464</Words>
  <Application>Microsoft Office PowerPoint</Application>
  <PresentationFormat>Widescreen</PresentationFormat>
  <Paragraphs>191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Century Gothic</vt:lpstr>
      <vt:lpstr>Vapor Trail</vt:lpstr>
      <vt:lpstr>Welcome to the smokers show!</vt:lpstr>
      <vt:lpstr>THANK YOU sponsors!</vt:lpstr>
      <vt:lpstr>What is vaping? (Covered in all episodes)</vt:lpstr>
      <vt:lpstr>Vaping is safe, right?  WRONG! (Covered in all episodes)</vt:lpstr>
      <vt:lpstr>Welcome our Special guest! (See Episode #4)</vt:lpstr>
      <vt:lpstr>How does it work? (Covered in all episodes)</vt:lpstr>
      <vt:lpstr>Vaping myths – Debunked (See Episode #1)</vt:lpstr>
      <vt:lpstr>Vaping myths – Debunked (continued) (See Episode #5)</vt:lpstr>
      <vt:lpstr>What’s in the liquid? (See Episode #2)</vt:lpstr>
      <vt:lpstr>Types of e-liquids (See Episode #2)</vt:lpstr>
      <vt:lpstr>Common terms (See episode #1)</vt:lpstr>
      <vt:lpstr>Styles </vt:lpstr>
      <vt:lpstr>Types of evps</vt:lpstr>
      <vt:lpstr>Types of COILS (See Episode #2)</vt:lpstr>
      <vt:lpstr>Types of TANKS (see episode #3)</vt:lpstr>
      <vt:lpstr>Temperature control</vt:lpstr>
      <vt:lpstr>Tips for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smokers show!</dc:title>
  <dc:creator>Phil Busardo</dc:creator>
  <cp:lastModifiedBy>Phil Busardo</cp:lastModifiedBy>
  <cp:revision>27</cp:revision>
  <dcterms:created xsi:type="dcterms:W3CDTF">2018-01-11T17:32:08Z</dcterms:created>
  <dcterms:modified xsi:type="dcterms:W3CDTF">2018-03-20T19:59:31Z</dcterms:modified>
</cp:coreProperties>
</file>