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71"/>
  </p:notesMasterIdLst>
  <p:sldIdLst>
    <p:sldId id="256" r:id="rId2"/>
    <p:sldId id="270" r:id="rId3"/>
    <p:sldId id="265" r:id="rId4"/>
    <p:sldId id="321" r:id="rId5"/>
    <p:sldId id="322" r:id="rId6"/>
    <p:sldId id="323" r:id="rId7"/>
    <p:sldId id="324" r:id="rId8"/>
    <p:sldId id="325" r:id="rId9"/>
    <p:sldId id="326" r:id="rId10"/>
    <p:sldId id="327" r:id="rId11"/>
    <p:sldId id="328" r:id="rId12"/>
    <p:sldId id="257"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263" r:id="rId31"/>
    <p:sldId id="258" r:id="rId32"/>
    <p:sldId id="262" r:id="rId33"/>
    <p:sldId id="275" r:id="rId34"/>
    <p:sldId id="289" r:id="rId35"/>
    <p:sldId id="259" r:id="rId36"/>
    <p:sldId id="286" r:id="rId37"/>
    <p:sldId id="287" r:id="rId38"/>
    <p:sldId id="288" r:id="rId39"/>
    <p:sldId id="260" r:id="rId40"/>
    <p:sldId id="269" r:id="rId41"/>
    <p:sldId id="267" r:id="rId42"/>
    <p:sldId id="271" r:id="rId43"/>
    <p:sldId id="272" r:id="rId44"/>
    <p:sldId id="273" r:id="rId45"/>
    <p:sldId id="276" r:id="rId46"/>
    <p:sldId id="278" r:id="rId47"/>
    <p:sldId id="277" r:id="rId48"/>
    <p:sldId id="301" r:id="rId49"/>
    <p:sldId id="302" r:id="rId50"/>
    <p:sldId id="280" r:id="rId51"/>
    <p:sldId id="279" r:id="rId52"/>
    <p:sldId id="282" r:id="rId53"/>
    <p:sldId id="281" r:id="rId54"/>
    <p:sldId id="283" r:id="rId55"/>
    <p:sldId id="284" r:id="rId56"/>
    <p:sldId id="285" r:id="rId57"/>
    <p:sldId id="261" r:id="rId58"/>
    <p:sldId id="290" r:id="rId59"/>
    <p:sldId id="299" r:id="rId60"/>
    <p:sldId id="291" r:id="rId61"/>
    <p:sldId id="297" r:id="rId62"/>
    <p:sldId id="292" r:id="rId63"/>
    <p:sldId id="293" r:id="rId64"/>
    <p:sldId id="295" r:id="rId65"/>
    <p:sldId id="294" r:id="rId66"/>
    <p:sldId id="296" r:id="rId67"/>
    <p:sldId id="298" r:id="rId68"/>
    <p:sldId id="300" r:id="rId69"/>
    <p:sldId id="266"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50246-86E9-49D4-869F-FEBDD14D6136}" v="109" dt="2018-11-18T17:30:04.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88" d="100"/>
          <a:sy n="88" d="100"/>
        </p:scale>
        <p:origin x="11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SMOKING</a:t>
            </a:r>
            <a:r>
              <a:rPr lang="en-US" baseline="0"/>
              <a:t> VS. VAPING COST PER YEAR</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Sheet2!$A$1:$A$5</c:f>
              <c:strCache>
                <c:ptCount val="5"/>
                <c:pt idx="0">
                  <c:v>SMOKING</c:v>
                </c:pt>
                <c:pt idx="1">
                  <c:v>AVERAGE DIRECT LUNG</c:v>
                </c:pt>
                <c:pt idx="2">
                  <c:v>JUUL</c:v>
                </c:pt>
                <c:pt idx="3">
                  <c:v>AVERAGE OPEN POD</c:v>
                </c:pt>
                <c:pt idx="4">
                  <c:v>AVERAGE MOUTH TO LUNG</c:v>
                </c:pt>
              </c:strCache>
            </c:strRef>
          </c:cat>
          <c:val>
            <c:numRef>
              <c:f>Sheet2!$B$1:$B$5</c:f>
              <c:numCache>
                <c:formatCode>_("$"* #,##0.00_);_("$"* \(#,##0.00\);_("$"* "-"??_);_(@_)</c:formatCode>
                <c:ptCount val="5"/>
                <c:pt idx="0">
                  <c:v>2500</c:v>
                </c:pt>
                <c:pt idx="1">
                  <c:v>2333.2600000000002</c:v>
                </c:pt>
                <c:pt idx="2">
                  <c:v>1529.98</c:v>
                </c:pt>
                <c:pt idx="3">
                  <c:v>1400.42</c:v>
                </c:pt>
                <c:pt idx="4">
                  <c:v>1217.46</c:v>
                </c:pt>
              </c:numCache>
            </c:numRef>
          </c:val>
          <c:extLst>
            <c:ext xmlns:c16="http://schemas.microsoft.com/office/drawing/2014/chart" uri="{C3380CC4-5D6E-409C-BE32-E72D297353CC}">
              <c16:uniqueId val="{00000000-E9BC-4262-B3A0-942E91869C30}"/>
            </c:ext>
          </c:extLst>
        </c:ser>
        <c:dLbls>
          <c:showLegendKey val="0"/>
          <c:showVal val="1"/>
          <c:showCatName val="0"/>
          <c:showSerName val="0"/>
          <c:showPercent val="0"/>
          <c:showBubbleSize val="0"/>
        </c:dLbls>
        <c:gapWidth val="150"/>
        <c:shape val="box"/>
        <c:axId val="190457912"/>
        <c:axId val="190457256"/>
        <c:axId val="0"/>
      </c:bar3DChart>
      <c:catAx>
        <c:axId val="190457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lt1">
                    <a:lumMod val="85000"/>
                  </a:schemeClr>
                </a:solidFill>
                <a:latin typeface="+mn-lt"/>
                <a:ea typeface="+mn-ea"/>
                <a:cs typeface="+mn-cs"/>
              </a:defRPr>
            </a:pPr>
            <a:endParaRPr lang="en-US"/>
          </a:p>
        </c:txPr>
        <c:crossAx val="190457256"/>
        <c:crosses val="autoZero"/>
        <c:auto val="1"/>
        <c:lblAlgn val="ctr"/>
        <c:lblOffset val="100"/>
        <c:noMultiLvlLbl val="0"/>
      </c:catAx>
      <c:valAx>
        <c:axId val="190457256"/>
        <c:scaling>
          <c:orientation val="minMax"/>
        </c:scaling>
        <c:delete val="0"/>
        <c:axPos val="l"/>
        <c:majorGridlines>
          <c:spPr>
            <a:ln w="9525" cap="flat" cmpd="sng" algn="ctr">
              <a:solidFill>
                <a:schemeClr val="dk1">
                  <a:lumMod val="50000"/>
                  <a:lumOff val="5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90457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WATTAGE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1"/>
          <c:tx>
            <c:strRef>
              <c:f>Sheet1!$B$1</c:f>
              <c:strCache>
                <c:ptCount val="1"/>
                <c:pt idx="0">
                  <c:v>COIL TEMP- LOWER WATTAGE</c:v>
                </c:pt>
              </c:strCache>
            </c:strRef>
          </c:tx>
          <c:spPr>
            <a:ln w="34925" cap="rnd">
              <a:solidFill>
                <a:srgbClr val="00B0F0"/>
              </a:solidFill>
              <a:round/>
            </a:ln>
            <a:effectLst>
              <a:outerShdw blurRad="57150" dist="19050" dir="5400000" algn="ctr" rotWithShape="0">
                <a:srgbClr val="000000">
                  <a:alpha val="63000"/>
                </a:srgbClr>
              </a:outerShdw>
            </a:effectLst>
          </c:spPr>
          <c:marker>
            <c:symbol val="none"/>
          </c:marker>
          <c:val>
            <c:numRef>
              <c:f>Sheet1!$B$2:$B$51</c:f>
              <c:numCache>
                <c:formatCode>General</c:formatCode>
                <c:ptCount val="50"/>
                <c:pt idx="0">
                  <c:v>75</c:v>
                </c:pt>
                <c:pt idx="1">
                  <c:v>150</c:v>
                </c:pt>
                <c:pt idx="2">
                  <c:v>225</c:v>
                </c:pt>
                <c:pt idx="3">
                  <c:v>300</c:v>
                </c:pt>
                <c:pt idx="4">
                  <c:v>375</c:v>
                </c:pt>
                <c:pt idx="5">
                  <c:v>450</c:v>
                </c:pt>
                <c:pt idx="6">
                  <c:v>525</c:v>
                </c:pt>
                <c:pt idx="7">
                  <c:v>600</c:v>
                </c:pt>
                <c:pt idx="8">
                  <c:v>675</c:v>
                </c:pt>
                <c:pt idx="9">
                  <c:v>750</c:v>
                </c:pt>
                <c:pt idx="10">
                  <c:v>825</c:v>
                </c:pt>
                <c:pt idx="11">
                  <c:v>900</c:v>
                </c:pt>
                <c:pt idx="12">
                  <c:v>975</c:v>
                </c:pt>
                <c:pt idx="13">
                  <c:v>1050</c:v>
                </c:pt>
                <c:pt idx="14">
                  <c:v>1125</c:v>
                </c:pt>
                <c:pt idx="15">
                  <c:v>1200</c:v>
                </c:pt>
                <c:pt idx="16">
                  <c:v>1275</c:v>
                </c:pt>
                <c:pt idx="17">
                  <c:v>1350</c:v>
                </c:pt>
                <c:pt idx="18">
                  <c:v>1425</c:v>
                </c:pt>
                <c:pt idx="19">
                  <c:v>1500</c:v>
                </c:pt>
                <c:pt idx="20">
                  <c:v>1575</c:v>
                </c:pt>
                <c:pt idx="21">
                  <c:v>1650</c:v>
                </c:pt>
                <c:pt idx="22">
                  <c:v>1725</c:v>
                </c:pt>
                <c:pt idx="23">
                  <c:v>1800</c:v>
                </c:pt>
                <c:pt idx="24">
                  <c:v>1875</c:v>
                </c:pt>
                <c:pt idx="25">
                  <c:v>1950</c:v>
                </c:pt>
                <c:pt idx="26">
                  <c:v>2025</c:v>
                </c:pt>
                <c:pt idx="27">
                  <c:v>2100</c:v>
                </c:pt>
                <c:pt idx="28">
                  <c:v>2175</c:v>
                </c:pt>
                <c:pt idx="29">
                  <c:v>2250</c:v>
                </c:pt>
                <c:pt idx="30">
                  <c:v>2325</c:v>
                </c:pt>
                <c:pt idx="31">
                  <c:v>2400</c:v>
                </c:pt>
                <c:pt idx="32">
                  <c:v>2475</c:v>
                </c:pt>
                <c:pt idx="33">
                  <c:v>2550</c:v>
                </c:pt>
                <c:pt idx="34">
                  <c:v>2625</c:v>
                </c:pt>
                <c:pt idx="35">
                  <c:v>2700</c:v>
                </c:pt>
                <c:pt idx="36">
                  <c:v>2775</c:v>
                </c:pt>
                <c:pt idx="37">
                  <c:v>2850</c:v>
                </c:pt>
                <c:pt idx="38">
                  <c:v>2925</c:v>
                </c:pt>
                <c:pt idx="39">
                  <c:v>3000</c:v>
                </c:pt>
                <c:pt idx="40">
                  <c:v>3075</c:v>
                </c:pt>
                <c:pt idx="41">
                  <c:v>3150</c:v>
                </c:pt>
                <c:pt idx="42">
                  <c:v>3225</c:v>
                </c:pt>
                <c:pt idx="43">
                  <c:v>3300</c:v>
                </c:pt>
                <c:pt idx="44">
                  <c:v>3375</c:v>
                </c:pt>
                <c:pt idx="45">
                  <c:v>3450</c:v>
                </c:pt>
                <c:pt idx="46">
                  <c:v>3525</c:v>
                </c:pt>
                <c:pt idx="47">
                  <c:v>3600</c:v>
                </c:pt>
                <c:pt idx="48">
                  <c:v>3675</c:v>
                </c:pt>
                <c:pt idx="49">
                  <c:v>3750</c:v>
                </c:pt>
              </c:numCache>
            </c:numRef>
          </c:val>
          <c:smooth val="0"/>
          <c:extLst>
            <c:ext xmlns:c16="http://schemas.microsoft.com/office/drawing/2014/chart" uri="{C3380CC4-5D6E-409C-BE32-E72D297353CC}">
              <c16:uniqueId val="{00000000-3CE7-4DA8-8861-1AB3BC6907C7}"/>
            </c:ext>
          </c:extLst>
        </c:ser>
        <c:ser>
          <c:idx val="4"/>
          <c:order val="4"/>
          <c:tx>
            <c:strRef>
              <c:f>Sheet1!$E$1</c:f>
              <c:strCache>
                <c:ptCount val="1"/>
                <c:pt idx="0">
                  <c:v>TARGET TEMP</c:v>
                </c:pt>
              </c:strCache>
            </c:strRef>
          </c:tx>
          <c:spPr>
            <a:ln w="34925" cap="rnd">
              <a:noFill/>
              <a:round/>
            </a:ln>
            <a:effectLst>
              <a:outerShdw blurRad="57150" dist="19050" dir="5400000" algn="ctr" rotWithShape="0">
                <a:srgbClr val="000000">
                  <a:alpha val="63000"/>
                </a:srgbClr>
              </a:outerShdw>
            </a:effectLst>
          </c:spPr>
          <c:marker>
            <c:symbol val="circle"/>
            <c:size val="5"/>
            <c:spPr>
              <a:solidFill>
                <a:srgbClr val="C00000"/>
              </a:solidFill>
              <a:ln w="9525">
                <a:no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val>
            <c:numRef>
              <c:f>Sheet1!$E$2:$E$51</c:f>
              <c:numCache>
                <c:formatCode>General</c:formatCode>
                <c:ptCount val="50"/>
                <c:pt idx="0">
                  <c:v>3750</c:v>
                </c:pt>
                <c:pt idx="1">
                  <c:v>3750</c:v>
                </c:pt>
                <c:pt idx="2">
                  <c:v>3750</c:v>
                </c:pt>
                <c:pt idx="3">
                  <c:v>3750</c:v>
                </c:pt>
                <c:pt idx="4">
                  <c:v>3750</c:v>
                </c:pt>
                <c:pt idx="5">
                  <c:v>3750</c:v>
                </c:pt>
                <c:pt idx="6">
                  <c:v>3750</c:v>
                </c:pt>
                <c:pt idx="7">
                  <c:v>3750</c:v>
                </c:pt>
                <c:pt idx="8">
                  <c:v>3750</c:v>
                </c:pt>
                <c:pt idx="9">
                  <c:v>3750</c:v>
                </c:pt>
                <c:pt idx="10">
                  <c:v>3750</c:v>
                </c:pt>
                <c:pt idx="11">
                  <c:v>3750</c:v>
                </c:pt>
                <c:pt idx="12">
                  <c:v>3750</c:v>
                </c:pt>
                <c:pt idx="13">
                  <c:v>3750</c:v>
                </c:pt>
                <c:pt idx="14">
                  <c:v>3750</c:v>
                </c:pt>
                <c:pt idx="15">
                  <c:v>3750</c:v>
                </c:pt>
                <c:pt idx="16">
                  <c:v>3750</c:v>
                </c:pt>
                <c:pt idx="17">
                  <c:v>3750</c:v>
                </c:pt>
                <c:pt idx="18">
                  <c:v>3750</c:v>
                </c:pt>
                <c:pt idx="19">
                  <c:v>3750</c:v>
                </c:pt>
                <c:pt idx="20">
                  <c:v>3750</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c:ext xmlns:c16="http://schemas.microsoft.com/office/drawing/2014/chart" uri="{C3380CC4-5D6E-409C-BE32-E72D297353CC}">
              <c16:uniqueId val="{00000001-3CE7-4DA8-8861-1AB3BC6907C7}"/>
            </c:ext>
          </c:extLst>
        </c:ser>
        <c:dLbls>
          <c:showLegendKey val="0"/>
          <c:showVal val="0"/>
          <c:showCatName val="0"/>
          <c:showSerName val="0"/>
          <c:showPercent val="0"/>
          <c:showBubbleSize val="0"/>
        </c:dLbls>
        <c:smooth val="0"/>
        <c:axId val="667011056"/>
        <c:axId val="53143723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TIME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extLst>
                      <c:ext uri="{02D57815-91ED-43cb-92C2-25804820EDAC}">
                        <c15:formulaRef>
                          <c15:sqref>Sheet1!$A$2:$A$51</c15:sqref>
                        </c15:formulaRef>
                      </c:ext>
                    </c:extLst>
                    <c:numCache>
                      <c:formatCode>General</c:formatCode>
                      <c:ptCount val="50"/>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numCache>
                  </c:numRef>
                </c:val>
                <c:smooth val="0"/>
                <c:extLst>
                  <c:ext xmlns:c16="http://schemas.microsoft.com/office/drawing/2014/chart" uri="{C3380CC4-5D6E-409C-BE32-E72D297353CC}">
                    <c16:uniqueId val="{00000002-3CE7-4DA8-8861-1AB3BC6907C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Sheet1!$C$1</c15:sqref>
                        </c15:formulaRef>
                      </c:ext>
                    </c:extLst>
                    <c:strCache>
                      <c:ptCount val="1"/>
                      <c:pt idx="0">
                        <c:v>COIL TEMP - HIGHER WATTAGE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val>
                  <c:numRef>
                    <c:extLst xmlns:c15="http://schemas.microsoft.com/office/drawing/2012/chart">
                      <c:ext xmlns:c15="http://schemas.microsoft.com/office/drawing/2012/chart" uri="{02D57815-91ED-43cb-92C2-25804820EDAC}">
                        <c15:formulaRef>
                          <c15:sqref>Sheet1!$C$2:$C$51</c15:sqref>
                        </c15:formulaRef>
                      </c:ext>
                    </c:extLst>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3925</c:v>
                      </c:pt>
                      <c:pt idx="23">
                        <c:v>4100</c:v>
                      </c:pt>
                      <c:pt idx="24">
                        <c:v>4275</c:v>
                      </c:pt>
                      <c:pt idx="25">
                        <c:v>4450</c:v>
                      </c:pt>
                      <c:pt idx="26">
                        <c:v>4625</c:v>
                      </c:pt>
                      <c:pt idx="27">
                        <c:v>4800</c:v>
                      </c:pt>
                      <c:pt idx="28">
                        <c:v>4975</c:v>
                      </c:pt>
                      <c:pt idx="29">
                        <c:v>5150</c:v>
                      </c:pt>
                      <c:pt idx="30">
                        <c:v>5325</c:v>
                      </c:pt>
                      <c:pt idx="31">
                        <c:v>5500</c:v>
                      </c:pt>
                      <c:pt idx="32">
                        <c:v>5675</c:v>
                      </c:pt>
                      <c:pt idx="33">
                        <c:v>5850</c:v>
                      </c:pt>
                      <c:pt idx="34">
                        <c:v>6025</c:v>
                      </c:pt>
                      <c:pt idx="35">
                        <c:v>6200</c:v>
                      </c:pt>
                      <c:pt idx="36">
                        <c:v>6375</c:v>
                      </c:pt>
                      <c:pt idx="37">
                        <c:v>6550</c:v>
                      </c:pt>
                      <c:pt idx="38">
                        <c:v>6725</c:v>
                      </c:pt>
                      <c:pt idx="39">
                        <c:v>6900</c:v>
                      </c:pt>
                      <c:pt idx="40">
                        <c:v>7075</c:v>
                      </c:pt>
                      <c:pt idx="41">
                        <c:v>7250</c:v>
                      </c:pt>
                      <c:pt idx="42">
                        <c:v>7425</c:v>
                      </c:pt>
                      <c:pt idx="43">
                        <c:v>7600</c:v>
                      </c:pt>
                      <c:pt idx="44">
                        <c:v>7775</c:v>
                      </c:pt>
                      <c:pt idx="45">
                        <c:v>7950</c:v>
                      </c:pt>
                      <c:pt idx="46">
                        <c:v>8125</c:v>
                      </c:pt>
                      <c:pt idx="47">
                        <c:v>8300</c:v>
                      </c:pt>
                      <c:pt idx="48">
                        <c:v>8475</c:v>
                      </c:pt>
                      <c:pt idx="49">
                        <c:v>8650</c:v>
                      </c:pt>
                    </c:numCache>
                  </c:numRef>
                </c:val>
                <c:smooth val="0"/>
                <c:extLst xmlns:c15="http://schemas.microsoft.com/office/drawing/2012/chart">
                  <c:ext xmlns:c16="http://schemas.microsoft.com/office/drawing/2014/chart" uri="{C3380CC4-5D6E-409C-BE32-E72D297353CC}">
                    <c16:uniqueId val="{00000003-3CE7-4DA8-8861-1AB3BC6907C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Sheet1!$D$1</c15:sqref>
                        </c15:formulaRef>
                      </c:ext>
                    </c:extLst>
                    <c:strCache>
                      <c:ptCount val="1"/>
                      <c:pt idx="0">
                        <c:v>TEMP CONTROL</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val>
                  <c:numRef>
                    <c:extLst xmlns:c15="http://schemas.microsoft.com/office/drawing/2012/chart">
                      <c:ext xmlns:c15="http://schemas.microsoft.com/office/drawing/2012/chart" uri="{02D57815-91ED-43cb-92C2-25804820EDAC}">
                        <c15:formulaRef>
                          <c15:sqref>Sheet1!$D$2:$D$51</c15:sqref>
                        </c15:formulaRef>
                      </c:ext>
                    </c:extLst>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xmlns:c15="http://schemas.microsoft.com/office/drawing/2012/chart">
                  <c:ext xmlns:c16="http://schemas.microsoft.com/office/drawing/2014/chart" uri="{C3380CC4-5D6E-409C-BE32-E72D297353CC}">
                    <c16:uniqueId val="{00000004-3CE7-4DA8-8861-1AB3BC6907C7}"/>
                  </c:ext>
                </c:extLst>
              </c15:ser>
            </c15:filteredLineSeries>
          </c:ext>
        </c:extLst>
      </c:lineChart>
      <c:catAx>
        <c:axId val="667011056"/>
        <c:scaling>
          <c:orientation val="minMax"/>
        </c:scaling>
        <c:delete val="1"/>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majorTickMark val="none"/>
        <c:minorTickMark val="none"/>
        <c:tickLblPos val="nextTo"/>
        <c:crossAx val="531437232"/>
        <c:crosses val="autoZero"/>
        <c:auto val="1"/>
        <c:lblAlgn val="ctr"/>
        <c:lblOffset val="100"/>
        <c:noMultiLvlLbl val="0"/>
      </c:catAx>
      <c:valAx>
        <c:axId val="531437232"/>
        <c:scaling>
          <c:orientation val="minMax"/>
        </c:scaling>
        <c:delete val="1"/>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TEMPERATURE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crossAx val="66701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HIGHER WATTAGE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1"/>
          <c:tx>
            <c:strRef>
              <c:f>Sheet1!$B$1</c:f>
              <c:strCache>
                <c:ptCount val="1"/>
                <c:pt idx="0">
                  <c:v>COIL TEMP- LOWER WATTAGE</c:v>
                </c:pt>
              </c:strCache>
            </c:strRef>
          </c:tx>
          <c:spPr>
            <a:ln w="34925" cap="rnd">
              <a:solidFill>
                <a:srgbClr val="00B0F0"/>
              </a:solidFill>
              <a:round/>
            </a:ln>
            <a:effectLst>
              <a:outerShdw blurRad="57150" dist="19050" dir="5400000" algn="ctr" rotWithShape="0">
                <a:srgbClr val="000000">
                  <a:alpha val="63000"/>
                </a:srgbClr>
              </a:outerShdw>
            </a:effectLst>
          </c:spPr>
          <c:marker>
            <c:symbol val="none"/>
          </c:marker>
          <c:val>
            <c:numRef>
              <c:f>Sheet1!$B$2:$B$51</c:f>
              <c:numCache>
                <c:formatCode>General</c:formatCode>
                <c:ptCount val="50"/>
                <c:pt idx="0">
                  <c:v>75</c:v>
                </c:pt>
                <c:pt idx="1">
                  <c:v>150</c:v>
                </c:pt>
                <c:pt idx="2">
                  <c:v>225</c:v>
                </c:pt>
                <c:pt idx="3">
                  <c:v>300</c:v>
                </c:pt>
                <c:pt idx="4">
                  <c:v>375</c:v>
                </c:pt>
                <c:pt idx="5">
                  <c:v>450</c:v>
                </c:pt>
                <c:pt idx="6">
                  <c:v>525</c:v>
                </c:pt>
                <c:pt idx="7">
                  <c:v>600</c:v>
                </c:pt>
                <c:pt idx="8">
                  <c:v>675</c:v>
                </c:pt>
                <c:pt idx="9">
                  <c:v>750</c:v>
                </c:pt>
                <c:pt idx="10">
                  <c:v>825</c:v>
                </c:pt>
                <c:pt idx="11">
                  <c:v>900</c:v>
                </c:pt>
                <c:pt idx="12">
                  <c:v>975</c:v>
                </c:pt>
                <c:pt idx="13">
                  <c:v>1050</c:v>
                </c:pt>
                <c:pt idx="14">
                  <c:v>1125</c:v>
                </c:pt>
                <c:pt idx="15">
                  <c:v>1200</c:v>
                </c:pt>
                <c:pt idx="16">
                  <c:v>1275</c:v>
                </c:pt>
                <c:pt idx="17">
                  <c:v>1350</c:v>
                </c:pt>
                <c:pt idx="18">
                  <c:v>1425</c:v>
                </c:pt>
                <c:pt idx="19">
                  <c:v>1500</c:v>
                </c:pt>
                <c:pt idx="20">
                  <c:v>1575</c:v>
                </c:pt>
                <c:pt idx="21">
                  <c:v>1650</c:v>
                </c:pt>
                <c:pt idx="22">
                  <c:v>1725</c:v>
                </c:pt>
                <c:pt idx="23">
                  <c:v>1800</c:v>
                </c:pt>
                <c:pt idx="24">
                  <c:v>1875</c:v>
                </c:pt>
                <c:pt idx="25">
                  <c:v>1950</c:v>
                </c:pt>
                <c:pt idx="26">
                  <c:v>2025</c:v>
                </c:pt>
                <c:pt idx="27">
                  <c:v>2100</c:v>
                </c:pt>
                <c:pt idx="28">
                  <c:v>2175</c:v>
                </c:pt>
                <c:pt idx="29">
                  <c:v>2250</c:v>
                </c:pt>
                <c:pt idx="30">
                  <c:v>2325</c:v>
                </c:pt>
                <c:pt idx="31">
                  <c:v>2400</c:v>
                </c:pt>
                <c:pt idx="32">
                  <c:v>2475</c:v>
                </c:pt>
                <c:pt idx="33">
                  <c:v>2550</c:v>
                </c:pt>
                <c:pt idx="34">
                  <c:v>2625</c:v>
                </c:pt>
                <c:pt idx="35">
                  <c:v>2700</c:v>
                </c:pt>
                <c:pt idx="36">
                  <c:v>2775</c:v>
                </c:pt>
                <c:pt idx="37">
                  <c:v>2850</c:v>
                </c:pt>
                <c:pt idx="38">
                  <c:v>2925</c:v>
                </c:pt>
                <c:pt idx="39">
                  <c:v>3000</c:v>
                </c:pt>
                <c:pt idx="40">
                  <c:v>3075</c:v>
                </c:pt>
                <c:pt idx="41">
                  <c:v>3150</c:v>
                </c:pt>
                <c:pt idx="42">
                  <c:v>3225</c:v>
                </c:pt>
                <c:pt idx="43">
                  <c:v>3300</c:v>
                </c:pt>
                <c:pt idx="44">
                  <c:v>3375</c:v>
                </c:pt>
                <c:pt idx="45">
                  <c:v>3450</c:v>
                </c:pt>
                <c:pt idx="46">
                  <c:v>3525</c:v>
                </c:pt>
                <c:pt idx="47">
                  <c:v>3600</c:v>
                </c:pt>
                <c:pt idx="48">
                  <c:v>3675</c:v>
                </c:pt>
                <c:pt idx="49">
                  <c:v>3750</c:v>
                </c:pt>
              </c:numCache>
            </c:numRef>
          </c:val>
          <c:smooth val="0"/>
          <c:extLst>
            <c:ext xmlns:c16="http://schemas.microsoft.com/office/drawing/2014/chart" uri="{C3380CC4-5D6E-409C-BE32-E72D297353CC}">
              <c16:uniqueId val="{00000000-5E8F-41B9-BA2A-51105473F72C}"/>
            </c:ext>
          </c:extLst>
        </c:ser>
        <c:ser>
          <c:idx val="2"/>
          <c:order val="2"/>
          <c:tx>
            <c:strRef>
              <c:f>Sheet1!$C$1</c:f>
              <c:strCache>
                <c:ptCount val="1"/>
                <c:pt idx="0">
                  <c:v>COIL TEMP - HIGHER WATTAGE</c:v>
                </c:pt>
              </c:strCache>
              <c:extLst xmlns:c15="http://schemas.microsoft.com/office/drawing/2012/chart"/>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Sheet1!$C$2:$C$51</c:f>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3925</c:v>
                </c:pt>
                <c:pt idx="23">
                  <c:v>4100</c:v>
                </c:pt>
                <c:pt idx="24">
                  <c:v>4275</c:v>
                </c:pt>
                <c:pt idx="25">
                  <c:v>4450</c:v>
                </c:pt>
                <c:pt idx="26">
                  <c:v>4625</c:v>
                </c:pt>
                <c:pt idx="27">
                  <c:v>4800</c:v>
                </c:pt>
                <c:pt idx="28">
                  <c:v>4975</c:v>
                </c:pt>
                <c:pt idx="29">
                  <c:v>5150</c:v>
                </c:pt>
                <c:pt idx="30">
                  <c:v>5325</c:v>
                </c:pt>
                <c:pt idx="31">
                  <c:v>5500</c:v>
                </c:pt>
                <c:pt idx="32">
                  <c:v>5675</c:v>
                </c:pt>
                <c:pt idx="33">
                  <c:v>5850</c:v>
                </c:pt>
                <c:pt idx="34">
                  <c:v>6025</c:v>
                </c:pt>
                <c:pt idx="35">
                  <c:v>6200</c:v>
                </c:pt>
                <c:pt idx="36">
                  <c:v>6375</c:v>
                </c:pt>
                <c:pt idx="37">
                  <c:v>6550</c:v>
                </c:pt>
                <c:pt idx="38">
                  <c:v>6725</c:v>
                </c:pt>
                <c:pt idx="39">
                  <c:v>6900</c:v>
                </c:pt>
                <c:pt idx="40">
                  <c:v>7075</c:v>
                </c:pt>
                <c:pt idx="41">
                  <c:v>7250</c:v>
                </c:pt>
                <c:pt idx="42">
                  <c:v>7425</c:v>
                </c:pt>
                <c:pt idx="43">
                  <c:v>7600</c:v>
                </c:pt>
                <c:pt idx="44">
                  <c:v>7775</c:v>
                </c:pt>
                <c:pt idx="45">
                  <c:v>7950</c:v>
                </c:pt>
                <c:pt idx="46">
                  <c:v>8125</c:v>
                </c:pt>
                <c:pt idx="47">
                  <c:v>8300</c:v>
                </c:pt>
                <c:pt idx="48">
                  <c:v>8475</c:v>
                </c:pt>
                <c:pt idx="49">
                  <c:v>8650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5E8F-41B9-BA2A-51105473F72C}"/>
            </c:ext>
          </c:extLst>
        </c:ser>
        <c:ser>
          <c:idx val="4"/>
          <c:order val="4"/>
          <c:tx>
            <c:strRef>
              <c:f>Sheet1!$E$1</c:f>
              <c:strCache>
                <c:ptCount val="1"/>
                <c:pt idx="0">
                  <c:v>TARGET TEMP</c:v>
                </c:pt>
              </c:strCache>
            </c:strRef>
          </c:tx>
          <c:spPr>
            <a:ln w="34925" cap="rnd">
              <a:noFill/>
              <a:round/>
            </a:ln>
            <a:effectLst>
              <a:outerShdw blurRad="57150" dist="19050" dir="5400000" algn="ctr" rotWithShape="0">
                <a:srgbClr val="000000">
                  <a:alpha val="63000"/>
                </a:srgbClr>
              </a:outerShdw>
            </a:effectLst>
          </c:spPr>
          <c:marker>
            <c:symbol val="square"/>
            <c:size val="5"/>
            <c:spPr>
              <a:solidFill>
                <a:srgbClr val="C00000"/>
              </a:solidFill>
              <a:ln w="9525">
                <a:no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val>
            <c:numRef>
              <c:f>Sheet1!$E$2:$E$51</c:f>
              <c:numCache>
                <c:formatCode>General</c:formatCode>
                <c:ptCount val="50"/>
                <c:pt idx="0">
                  <c:v>3750</c:v>
                </c:pt>
                <c:pt idx="1">
                  <c:v>3750</c:v>
                </c:pt>
                <c:pt idx="2">
                  <c:v>3750</c:v>
                </c:pt>
                <c:pt idx="3">
                  <c:v>3750</c:v>
                </c:pt>
                <c:pt idx="4">
                  <c:v>3750</c:v>
                </c:pt>
                <c:pt idx="5">
                  <c:v>3750</c:v>
                </c:pt>
                <c:pt idx="6">
                  <c:v>3750</c:v>
                </c:pt>
                <c:pt idx="7">
                  <c:v>3750</c:v>
                </c:pt>
                <c:pt idx="8">
                  <c:v>3750</c:v>
                </c:pt>
                <c:pt idx="9">
                  <c:v>3750</c:v>
                </c:pt>
                <c:pt idx="10">
                  <c:v>3750</c:v>
                </c:pt>
                <c:pt idx="11">
                  <c:v>3750</c:v>
                </c:pt>
                <c:pt idx="12">
                  <c:v>3750</c:v>
                </c:pt>
                <c:pt idx="13">
                  <c:v>3750</c:v>
                </c:pt>
                <c:pt idx="14">
                  <c:v>3750</c:v>
                </c:pt>
                <c:pt idx="15">
                  <c:v>3750</c:v>
                </c:pt>
                <c:pt idx="16">
                  <c:v>3750</c:v>
                </c:pt>
                <c:pt idx="17">
                  <c:v>3750</c:v>
                </c:pt>
                <c:pt idx="18">
                  <c:v>3750</c:v>
                </c:pt>
                <c:pt idx="19">
                  <c:v>3750</c:v>
                </c:pt>
                <c:pt idx="20">
                  <c:v>3750</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c:ext xmlns:c16="http://schemas.microsoft.com/office/drawing/2014/chart" uri="{C3380CC4-5D6E-409C-BE32-E72D297353CC}">
              <c16:uniqueId val="{00000002-5E8F-41B9-BA2A-51105473F72C}"/>
            </c:ext>
          </c:extLst>
        </c:ser>
        <c:dLbls>
          <c:showLegendKey val="0"/>
          <c:showVal val="0"/>
          <c:showCatName val="0"/>
          <c:showSerName val="0"/>
          <c:showPercent val="0"/>
          <c:showBubbleSize val="0"/>
        </c:dLbls>
        <c:smooth val="0"/>
        <c:axId val="667011056"/>
        <c:axId val="53143723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TIME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extLst>
                      <c:ext uri="{02D57815-91ED-43cb-92C2-25804820EDAC}">
                        <c15:formulaRef>
                          <c15:sqref>Sheet1!$A$2:$A$51</c15:sqref>
                        </c15:formulaRef>
                      </c:ext>
                    </c:extLst>
                    <c:numCache>
                      <c:formatCode>General</c:formatCode>
                      <c:ptCount val="50"/>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numCache>
                  </c:numRef>
                </c:val>
                <c:smooth val="0"/>
                <c:extLst>
                  <c:ext xmlns:c16="http://schemas.microsoft.com/office/drawing/2014/chart" uri="{C3380CC4-5D6E-409C-BE32-E72D297353CC}">
                    <c16:uniqueId val="{00000003-5E8F-41B9-BA2A-51105473F72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Sheet1!$D$1</c15:sqref>
                        </c15:formulaRef>
                      </c:ext>
                    </c:extLst>
                    <c:strCache>
                      <c:ptCount val="1"/>
                      <c:pt idx="0">
                        <c:v>TEMP CONTROL</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val>
                  <c:numRef>
                    <c:extLst xmlns:c15="http://schemas.microsoft.com/office/drawing/2012/chart">
                      <c:ext xmlns:c15="http://schemas.microsoft.com/office/drawing/2012/chart" uri="{02D57815-91ED-43cb-92C2-25804820EDAC}">
                        <c15:formulaRef>
                          <c15:sqref>Sheet1!$D$2:$D$51</c15:sqref>
                        </c15:formulaRef>
                      </c:ext>
                    </c:extLst>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xmlns:c15="http://schemas.microsoft.com/office/drawing/2012/chart">
                  <c:ext xmlns:c16="http://schemas.microsoft.com/office/drawing/2014/chart" uri="{C3380CC4-5D6E-409C-BE32-E72D297353CC}">
                    <c16:uniqueId val="{00000004-5E8F-41B9-BA2A-51105473F72C}"/>
                  </c:ext>
                </c:extLst>
              </c15:ser>
            </c15:filteredLineSeries>
          </c:ext>
        </c:extLst>
      </c:lineChart>
      <c:catAx>
        <c:axId val="667011056"/>
        <c:scaling>
          <c:orientation val="minMax"/>
        </c:scaling>
        <c:delete val="1"/>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majorTickMark val="none"/>
        <c:minorTickMark val="none"/>
        <c:tickLblPos val="nextTo"/>
        <c:crossAx val="531437232"/>
        <c:crosses val="autoZero"/>
        <c:auto val="1"/>
        <c:lblAlgn val="ctr"/>
        <c:lblOffset val="100"/>
        <c:noMultiLvlLbl val="0"/>
      </c:catAx>
      <c:valAx>
        <c:axId val="531437232"/>
        <c:scaling>
          <c:orientation val="minMax"/>
        </c:scaling>
        <c:delete val="1"/>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TEMPERATURE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crossAx val="66701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TEMP</a:t>
            </a:r>
            <a:r>
              <a:rPr lang="en-US" baseline="0"/>
              <a:t> CONTROL</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1"/>
          <c:tx>
            <c:strRef>
              <c:f>Sheet1!$B$1</c:f>
              <c:strCache>
                <c:ptCount val="1"/>
                <c:pt idx="0">
                  <c:v>COIL TEMP- LOWER WATTAGE</c:v>
                </c:pt>
              </c:strCache>
            </c:strRef>
          </c:tx>
          <c:spPr>
            <a:ln w="34925" cap="rnd">
              <a:solidFill>
                <a:srgbClr val="00B0F0"/>
              </a:solidFill>
              <a:round/>
            </a:ln>
            <a:effectLst>
              <a:outerShdw blurRad="57150" dist="19050" dir="5400000" algn="ctr" rotWithShape="0">
                <a:srgbClr val="000000">
                  <a:alpha val="63000"/>
                </a:srgbClr>
              </a:outerShdw>
            </a:effectLst>
          </c:spPr>
          <c:marker>
            <c:symbol val="none"/>
          </c:marker>
          <c:val>
            <c:numRef>
              <c:f>Sheet1!$B$2:$B$51</c:f>
              <c:numCache>
                <c:formatCode>General</c:formatCode>
                <c:ptCount val="50"/>
                <c:pt idx="0">
                  <c:v>75</c:v>
                </c:pt>
                <c:pt idx="1">
                  <c:v>150</c:v>
                </c:pt>
                <c:pt idx="2">
                  <c:v>225</c:v>
                </c:pt>
                <c:pt idx="3">
                  <c:v>300</c:v>
                </c:pt>
                <c:pt idx="4">
                  <c:v>375</c:v>
                </c:pt>
                <c:pt idx="5">
                  <c:v>450</c:v>
                </c:pt>
                <c:pt idx="6">
                  <c:v>525</c:v>
                </c:pt>
                <c:pt idx="7">
                  <c:v>600</c:v>
                </c:pt>
                <c:pt idx="8">
                  <c:v>675</c:v>
                </c:pt>
                <c:pt idx="9">
                  <c:v>750</c:v>
                </c:pt>
                <c:pt idx="10">
                  <c:v>825</c:v>
                </c:pt>
                <c:pt idx="11">
                  <c:v>900</c:v>
                </c:pt>
                <c:pt idx="12">
                  <c:v>975</c:v>
                </c:pt>
                <c:pt idx="13">
                  <c:v>1050</c:v>
                </c:pt>
                <c:pt idx="14">
                  <c:v>1125</c:v>
                </c:pt>
                <c:pt idx="15">
                  <c:v>1200</c:v>
                </c:pt>
                <c:pt idx="16">
                  <c:v>1275</c:v>
                </c:pt>
                <c:pt idx="17">
                  <c:v>1350</c:v>
                </c:pt>
                <c:pt idx="18">
                  <c:v>1425</c:v>
                </c:pt>
                <c:pt idx="19">
                  <c:v>1500</c:v>
                </c:pt>
                <c:pt idx="20">
                  <c:v>1575</c:v>
                </c:pt>
                <c:pt idx="21">
                  <c:v>1650</c:v>
                </c:pt>
                <c:pt idx="22">
                  <c:v>1725</c:v>
                </c:pt>
                <c:pt idx="23">
                  <c:v>1800</c:v>
                </c:pt>
                <c:pt idx="24">
                  <c:v>1875</c:v>
                </c:pt>
                <c:pt idx="25">
                  <c:v>1950</c:v>
                </c:pt>
                <c:pt idx="26">
                  <c:v>2025</c:v>
                </c:pt>
                <c:pt idx="27">
                  <c:v>2100</c:v>
                </c:pt>
                <c:pt idx="28">
                  <c:v>2175</c:v>
                </c:pt>
                <c:pt idx="29">
                  <c:v>2250</c:v>
                </c:pt>
                <c:pt idx="30">
                  <c:v>2325</c:v>
                </c:pt>
                <c:pt idx="31">
                  <c:v>2400</c:v>
                </c:pt>
                <c:pt idx="32">
                  <c:v>2475</c:v>
                </c:pt>
                <c:pt idx="33">
                  <c:v>2550</c:v>
                </c:pt>
                <c:pt idx="34">
                  <c:v>2625</c:v>
                </c:pt>
                <c:pt idx="35">
                  <c:v>2700</c:v>
                </c:pt>
                <c:pt idx="36">
                  <c:v>2775</c:v>
                </c:pt>
                <c:pt idx="37">
                  <c:v>2850</c:v>
                </c:pt>
                <c:pt idx="38">
                  <c:v>2925</c:v>
                </c:pt>
                <c:pt idx="39">
                  <c:v>3000</c:v>
                </c:pt>
                <c:pt idx="40">
                  <c:v>3075</c:v>
                </c:pt>
                <c:pt idx="41">
                  <c:v>3150</c:v>
                </c:pt>
                <c:pt idx="42">
                  <c:v>3225</c:v>
                </c:pt>
                <c:pt idx="43">
                  <c:v>3300</c:v>
                </c:pt>
                <c:pt idx="44">
                  <c:v>3375</c:v>
                </c:pt>
                <c:pt idx="45">
                  <c:v>3450</c:v>
                </c:pt>
                <c:pt idx="46">
                  <c:v>3525</c:v>
                </c:pt>
                <c:pt idx="47">
                  <c:v>3600</c:v>
                </c:pt>
                <c:pt idx="48">
                  <c:v>3675</c:v>
                </c:pt>
                <c:pt idx="49">
                  <c:v>3750</c:v>
                </c:pt>
              </c:numCache>
            </c:numRef>
          </c:val>
          <c:smooth val="0"/>
          <c:extLst>
            <c:ext xmlns:c16="http://schemas.microsoft.com/office/drawing/2014/chart" uri="{C3380CC4-5D6E-409C-BE32-E72D297353CC}">
              <c16:uniqueId val="{00000000-F37B-4C3B-B30B-1083312B4250}"/>
            </c:ext>
          </c:extLst>
        </c:ser>
        <c:ser>
          <c:idx val="2"/>
          <c:order val="2"/>
          <c:tx>
            <c:strRef>
              <c:f>Sheet1!$C$1</c:f>
              <c:strCache>
                <c:ptCount val="1"/>
                <c:pt idx="0">
                  <c:v>COIL TEMP - HIGHER WATTAGE</c:v>
                </c:pt>
              </c:strCache>
              <c:extLst xmlns:c15="http://schemas.microsoft.com/office/drawing/2012/chart"/>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Sheet1!$C$2:$C$51</c:f>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3925</c:v>
                </c:pt>
                <c:pt idx="23">
                  <c:v>4100</c:v>
                </c:pt>
                <c:pt idx="24">
                  <c:v>4275</c:v>
                </c:pt>
                <c:pt idx="25">
                  <c:v>4450</c:v>
                </c:pt>
                <c:pt idx="26">
                  <c:v>4625</c:v>
                </c:pt>
                <c:pt idx="27">
                  <c:v>4800</c:v>
                </c:pt>
                <c:pt idx="28">
                  <c:v>4975</c:v>
                </c:pt>
                <c:pt idx="29">
                  <c:v>5150</c:v>
                </c:pt>
                <c:pt idx="30">
                  <c:v>5325</c:v>
                </c:pt>
                <c:pt idx="31">
                  <c:v>5500</c:v>
                </c:pt>
                <c:pt idx="32">
                  <c:v>5675</c:v>
                </c:pt>
                <c:pt idx="33">
                  <c:v>5850</c:v>
                </c:pt>
                <c:pt idx="34">
                  <c:v>6025</c:v>
                </c:pt>
                <c:pt idx="35">
                  <c:v>6200</c:v>
                </c:pt>
                <c:pt idx="36">
                  <c:v>6375</c:v>
                </c:pt>
                <c:pt idx="37">
                  <c:v>6550</c:v>
                </c:pt>
                <c:pt idx="38">
                  <c:v>6725</c:v>
                </c:pt>
                <c:pt idx="39">
                  <c:v>6900</c:v>
                </c:pt>
                <c:pt idx="40">
                  <c:v>7075</c:v>
                </c:pt>
                <c:pt idx="41">
                  <c:v>7250</c:v>
                </c:pt>
                <c:pt idx="42">
                  <c:v>7425</c:v>
                </c:pt>
                <c:pt idx="43">
                  <c:v>7600</c:v>
                </c:pt>
                <c:pt idx="44">
                  <c:v>7775</c:v>
                </c:pt>
                <c:pt idx="45">
                  <c:v>7950</c:v>
                </c:pt>
                <c:pt idx="46">
                  <c:v>8125</c:v>
                </c:pt>
                <c:pt idx="47">
                  <c:v>8300</c:v>
                </c:pt>
                <c:pt idx="48">
                  <c:v>8475</c:v>
                </c:pt>
                <c:pt idx="49">
                  <c:v>8650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F37B-4C3B-B30B-1083312B4250}"/>
            </c:ext>
          </c:extLst>
        </c:ser>
        <c:ser>
          <c:idx val="3"/>
          <c:order val="3"/>
          <c:tx>
            <c:strRef>
              <c:f>Sheet1!$D$1</c:f>
              <c:strCache>
                <c:ptCount val="1"/>
                <c:pt idx="0">
                  <c:v>TEMP CONTROL</c:v>
                </c:pt>
              </c:strCache>
              <c:extLst xmlns:c15="http://schemas.microsoft.com/office/drawing/2012/chart"/>
            </c:strRef>
          </c:tx>
          <c:spPr>
            <a:ln w="34925" cap="rnd">
              <a:solidFill>
                <a:srgbClr val="FFFF00"/>
              </a:solidFill>
              <a:round/>
            </a:ln>
            <a:effectLst>
              <a:outerShdw blurRad="57150" dist="19050" dir="5400000" algn="ctr" rotWithShape="0">
                <a:srgbClr val="000000">
                  <a:alpha val="63000"/>
                </a:srgbClr>
              </a:outerShdw>
            </a:effectLst>
          </c:spPr>
          <c:marker>
            <c:symbol val="none"/>
          </c:marker>
          <c:val>
            <c:numRef>
              <c:f>Sheet1!$D$2:$D$51</c:f>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F37B-4C3B-B30B-1083312B4250}"/>
            </c:ext>
          </c:extLst>
        </c:ser>
        <c:ser>
          <c:idx val="4"/>
          <c:order val="4"/>
          <c:tx>
            <c:strRef>
              <c:f>Sheet1!$E$1</c:f>
              <c:strCache>
                <c:ptCount val="1"/>
                <c:pt idx="0">
                  <c:v>TARGET TEMP</c:v>
                </c:pt>
              </c:strCache>
            </c:strRef>
          </c:tx>
          <c:spPr>
            <a:ln w="34925" cap="rnd">
              <a:noFill/>
              <a:round/>
            </a:ln>
            <a:effectLst>
              <a:outerShdw blurRad="57150" dist="19050" dir="5400000" algn="ctr" rotWithShape="0">
                <a:srgbClr val="000000">
                  <a:alpha val="63000"/>
                </a:srgbClr>
              </a:outerShdw>
            </a:effectLst>
          </c:spPr>
          <c:marker>
            <c:symbol val="square"/>
            <c:size val="5"/>
            <c:spPr>
              <a:solidFill>
                <a:srgbClr val="C00000"/>
              </a:solidFill>
              <a:ln w="9525">
                <a:no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val>
            <c:numRef>
              <c:f>Sheet1!$E$2:$E$51</c:f>
              <c:numCache>
                <c:formatCode>General</c:formatCode>
                <c:ptCount val="50"/>
                <c:pt idx="0">
                  <c:v>3750</c:v>
                </c:pt>
                <c:pt idx="1">
                  <c:v>3750</c:v>
                </c:pt>
                <c:pt idx="2">
                  <c:v>3750</c:v>
                </c:pt>
                <c:pt idx="3">
                  <c:v>3750</c:v>
                </c:pt>
                <c:pt idx="4">
                  <c:v>3750</c:v>
                </c:pt>
                <c:pt idx="5">
                  <c:v>3750</c:v>
                </c:pt>
                <c:pt idx="6">
                  <c:v>3750</c:v>
                </c:pt>
                <c:pt idx="7">
                  <c:v>3750</c:v>
                </c:pt>
                <c:pt idx="8">
                  <c:v>3750</c:v>
                </c:pt>
                <c:pt idx="9">
                  <c:v>3750</c:v>
                </c:pt>
                <c:pt idx="10">
                  <c:v>3750</c:v>
                </c:pt>
                <c:pt idx="11">
                  <c:v>3750</c:v>
                </c:pt>
                <c:pt idx="12">
                  <c:v>3750</c:v>
                </c:pt>
                <c:pt idx="13">
                  <c:v>3750</c:v>
                </c:pt>
                <c:pt idx="14">
                  <c:v>3750</c:v>
                </c:pt>
                <c:pt idx="15">
                  <c:v>3750</c:v>
                </c:pt>
                <c:pt idx="16">
                  <c:v>3750</c:v>
                </c:pt>
                <c:pt idx="17">
                  <c:v>3750</c:v>
                </c:pt>
                <c:pt idx="18">
                  <c:v>3750</c:v>
                </c:pt>
                <c:pt idx="19">
                  <c:v>3750</c:v>
                </c:pt>
                <c:pt idx="20">
                  <c:v>3750</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c:ext xmlns:c16="http://schemas.microsoft.com/office/drawing/2014/chart" uri="{C3380CC4-5D6E-409C-BE32-E72D297353CC}">
              <c16:uniqueId val="{00000003-F37B-4C3B-B30B-1083312B4250}"/>
            </c:ext>
          </c:extLst>
        </c:ser>
        <c:dLbls>
          <c:showLegendKey val="0"/>
          <c:showVal val="0"/>
          <c:showCatName val="0"/>
          <c:showSerName val="0"/>
          <c:showPercent val="0"/>
          <c:showBubbleSize val="0"/>
        </c:dLbls>
        <c:smooth val="0"/>
        <c:axId val="667011056"/>
        <c:axId val="53143723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TIME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extLst>
                      <c:ext uri="{02D57815-91ED-43cb-92C2-25804820EDAC}">
                        <c15:formulaRef>
                          <c15:sqref>Sheet1!$A$2:$A$51</c15:sqref>
                        </c15:formulaRef>
                      </c:ext>
                    </c:extLst>
                    <c:numCache>
                      <c:formatCode>General</c:formatCode>
                      <c:ptCount val="50"/>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numCache>
                  </c:numRef>
                </c:val>
                <c:smooth val="0"/>
                <c:extLst>
                  <c:ext xmlns:c16="http://schemas.microsoft.com/office/drawing/2014/chart" uri="{C3380CC4-5D6E-409C-BE32-E72D297353CC}">
                    <c16:uniqueId val="{00000004-F37B-4C3B-B30B-1083312B4250}"/>
                  </c:ext>
                </c:extLst>
              </c15:ser>
            </c15:filteredLineSeries>
          </c:ext>
        </c:extLst>
      </c:lineChart>
      <c:catAx>
        <c:axId val="667011056"/>
        <c:scaling>
          <c:orientation val="minMax"/>
        </c:scaling>
        <c:delete val="1"/>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majorTickMark val="none"/>
        <c:minorTickMark val="none"/>
        <c:tickLblPos val="nextTo"/>
        <c:crossAx val="531437232"/>
        <c:crosses val="autoZero"/>
        <c:auto val="1"/>
        <c:lblAlgn val="ctr"/>
        <c:lblOffset val="100"/>
        <c:noMultiLvlLbl val="0"/>
      </c:catAx>
      <c:valAx>
        <c:axId val="531437232"/>
        <c:scaling>
          <c:orientation val="minMax"/>
        </c:scaling>
        <c:delete val="1"/>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TEMPERATURE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crossAx val="66701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F8585F-BDF2-488E-8856-F0984B9A7A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B41CBA5-366B-4D1B-B1D1-E27E3DAF691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05D46-5267-4BB7-AC6D-F0F761EEAB04}" type="datetimeFigureOut">
              <a:rPr lang="en-US" smtClean="0"/>
              <a:t>3/12/2019</a:t>
            </a:fld>
            <a:endParaRPr lang="en-US"/>
          </a:p>
        </p:txBody>
      </p:sp>
      <p:sp>
        <p:nvSpPr>
          <p:cNvPr id="4" name="Slide Image Placeholder 3">
            <a:extLst>
              <a:ext uri="{FF2B5EF4-FFF2-40B4-BE49-F238E27FC236}">
                <a16:creationId xmlns:a16="http://schemas.microsoft.com/office/drawing/2014/main" id="{3156895E-34A1-4CE1-B66B-6827D670818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D5E2D29B-EB93-4F94-AAAE-E4CCA5B23C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2CC658B-F7A1-4A50-AB12-4F8ABCBCFB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2013D3D6-D62C-4507-B6A6-A449A7F0E5E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34DE4-D5DD-4606-9695-BDE0A03F379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39EE1D2-3F8F-4ED7-9FC8-94F3A8AD8688}" type="datetime1">
              <a:rPr lang="en-US" smtClean="0"/>
              <a:t>3/12/2019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THE SMOKER'S SHOW</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F55F40-DF73-4932-A09B-B067903894B6}" type="datetime1">
              <a:rPr lang="en-US" smtClean="0"/>
              <a:t>3/12/2019</a:t>
            </a:fld>
            <a:endParaRPr lang="en-US" dirty="0"/>
          </a:p>
        </p:txBody>
      </p:sp>
      <p:sp>
        <p:nvSpPr>
          <p:cNvPr id="6" name="Footer Placeholder 5"/>
          <p:cNvSpPr>
            <a:spLocks noGrp="1"/>
          </p:cNvSpPr>
          <p:nvPr>
            <p:ph type="ftr" sz="quarter" idx="11"/>
          </p:nvPr>
        </p:nvSpPr>
        <p:spPr/>
        <p:txBody>
          <a:bodyPr/>
          <a:lstStyle/>
          <a:p>
            <a:r>
              <a:rPr lang="en-US"/>
              <a:t>THE SMOKER'S SHOW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27F1C38-C29F-433C-BE80-AE63A921BFD2}" type="datetime1">
              <a:rPr lang="en-US" smtClean="0"/>
              <a:t>3/12/2019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THE SMOKER'S SHOW</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84B27DD-A688-4C8D-B30A-D29BCF20FE84}" type="datetime1">
              <a:rPr lang="en-US" smtClean="0"/>
              <a:t>3/12/2019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THE SMOKER'S SHOW</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3B69876-6747-4319-BC39-75624B6F1298}" type="datetime1">
              <a:rPr lang="en-US" smtClean="0"/>
              <a:t>3/12/2019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THE SMOKER'S SHOW</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6373721-B6DC-4681-9901-9B637D03BF7A}" type="datetime1">
              <a:rPr lang="en-US" smtClean="0"/>
              <a:t>3/12/2019</a:t>
            </a:fld>
            <a:endParaRPr lang="en-US" dirty="0"/>
          </a:p>
        </p:txBody>
      </p:sp>
      <p:sp>
        <p:nvSpPr>
          <p:cNvPr id="4" name="Footer Placeholder 3"/>
          <p:cNvSpPr>
            <a:spLocks noGrp="1"/>
          </p:cNvSpPr>
          <p:nvPr>
            <p:ph type="ftr" sz="quarter" idx="11"/>
          </p:nvPr>
        </p:nvSpPr>
        <p:spPr/>
        <p:txBody>
          <a:bodyPr/>
          <a:lstStyle/>
          <a:p>
            <a:r>
              <a:rPr lang="en-US"/>
              <a:t>THE SMOKER'S SHOW</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E28CAA8-9B44-4F0F-A39A-36FCD8A780D9}" type="datetime1">
              <a:rPr lang="en-US" smtClean="0"/>
              <a:t>3/12/2019</a:t>
            </a:fld>
            <a:endParaRPr lang="en-US" dirty="0"/>
          </a:p>
        </p:txBody>
      </p:sp>
      <p:sp>
        <p:nvSpPr>
          <p:cNvPr id="4" name="Footer Placeholder 3"/>
          <p:cNvSpPr>
            <a:spLocks noGrp="1"/>
          </p:cNvSpPr>
          <p:nvPr>
            <p:ph type="ftr" sz="quarter" idx="11"/>
          </p:nvPr>
        </p:nvSpPr>
        <p:spPr/>
        <p:txBody>
          <a:bodyPr/>
          <a:lstStyle/>
          <a:p>
            <a:r>
              <a:rPr lang="en-US"/>
              <a:t>THE SMOKER'S SHOW</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8BD61A-D1AA-4ADA-A21F-46F219953767}" type="datetime1">
              <a:rPr lang="en-US" smtClean="0"/>
              <a:t>3/12/2019</a:t>
            </a:fld>
            <a:endParaRPr lang="en-US" dirty="0"/>
          </a:p>
        </p:txBody>
      </p:sp>
      <p:sp>
        <p:nvSpPr>
          <p:cNvPr id="5" name="Footer Placeholder 4"/>
          <p:cNvSpPr>
            <a:spLocks noGrp="1"/>
          </p:cNvSpPr>
          <p:nvPr>
            <p:ph type="ftr" sz="quarter" idx="11"/>
          </p:nvPr>
        </p:nvSpPr>
        <p:spPr/>
        <p:txBody>
          <a:bodyPr/>
          <a:lstStyle/>
          <a:p>
            <a:r>
              <a:rPr lang="en-US"/>
              <a:t>THE SMOKER'S SHOW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D2303A1-1A41-417A-8B22-9C19FA967E28}" type="datetime1">
              <a:rPr lang="en-US" smtClean="0"/>
              <a:t>3/12/2019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THE SMOKER'S SHOW</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B9E4C-6D89-433F-BE1D-98248EEC2758}" type="datetime1">
              <a:rPr lang="en-US" smtClean="0"/>
              <a:t>3/12/2019</a:t>
            </a:fld>
            <a:endParaRPr lang="en-US" dirty="0"/>
          </a:p>
        </p:txBody>
      </p:sp>
      <p:sp>
        <p:nvSpPr>
          <p:cNvPr id="5" name="Footer Placeholder 4"/>
          <p:cNvSpPr>
            <a:spLocks noGrp="1"/>
          </p:cNvSpPr>
          <p:nvPr>
            <p:ph type="ftr" sz="quarter" idx="11"/>
          </p:nvPr>
        </p:nvSpPr>
        <p:spPr/>
        <p:txBody>
          <a:bodyPr/>
          <a:lstStyle/>
          <a:p>
            <a:r>
              <a:rPr lang="en-US"/>
              <a:t>THE SMOKER'S SHOW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C21722D-5D12-4964-BDF4-CCD845DE18E2}" type="datetime1">
              <a:rPr lang="en-US" smtClean="0"/>
              <a:t>3/12/2019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THE SMOKER'S SHOW</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A9E010-4168-4AE4-9A63-2E731E86A3AF}" type="datetime1">
              <a:rPr lang="en-US" smtClean="0"/>
              <a:t>3/12/2019</a:t>
            </a:fld>
            <a:endParaRPr lang="en-US" dirty="0"/>
          </a:p>
        </p:txBody>
      </p:sp>
      <p:sp>
        <p:nvSpPr>
          <p:cNvPr id="6" name="Footer Placeholder 5"/>
          <p:cNvSpPr>
            <a:spLocks noGrp="1"/>
          </p:cNvSpPr>
          <p:nvPr>
            <p:ph type="ftr" sz="quarter" idx="11"/>
          </p:nvPr>
        </p:nvSpPr>
        <p:spPr/>
        <p:txBody>
          <a:bodyPr/>
          <a:lstStyle/>
          <a:p>
            <a:r>
              <a:rPr lang="en-US"/>
              <a:t>THE SMOKER'S SHOW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67E1E-6AFB-41AC-8590-05FF67F5BD2A}" type="datetime1">
              <a:rPr lang="en-US" smtClean="0"/>
              <a:t>3/12/2019</a:t>
            </a:fld>
            <a:endParaRPr lang="en-US" dirty="0"/>
          </a:p>
        </p:txBody>
      </p:sp>
      <p:sp>
        <p:nvSpPr>
          <p:cNvPr id="8" name="Footer Placeholder 7"/>
          <p:cNvSpPr>
            <a:spLocks noGrp="1"/>
          </p:cNvSpPr>
          <p:nvPr>
            <p:ph type="ftr" sz="quarter" idx="11"/>
          </p:nvPr>
        </p:nvSpPr>
        <p:spPr/>
        <p:txBody>
          <a:bodyPr/>
          <a:lstStyle/>
          <a:p>
            <a:r>
              <a:rPr lang="en-US"/>
              <a:t>THE SMOKER'S SHOW</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7B7A67-3DB2-4058-A951-BD19793EA0AA}" type="datetime1">
              <a:rPr lang="en-US" smtClean="0"/>
              <a:t>3/12/2019</a:t>
            </a:fld>
            <a:endParaRPr lang="en-US" dirty="0"/>
          </a:p>
        </p:txBody>
      </p:sp>
      <p:sp>
        <p:nvSpPr>
          <p:cNvPr id="4" name="Footer Placeholder 3"/>
          <p:cNvSpPr>
            <a:spLocks noGrp="1"/>
          </p:cNvSpPr>
          <p:nvPr>
            <p:ph type="ftr" sz="quarter" idx="11"/>
          </p:nvPr>
        </p:nvSpPr>
        <p:spPr/>
        <p:txBody>
          <a:bodyPr/>
          <a:lstStyle/>
          <a:p>
            <a:r>
              <a:rPr lang="en-US"/>
              <a:t>THE SMOKER'S SHOW</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E52E1-5D8C-4AB2-BC74-EE1BA8DCC091}" type="datetime1">
              <a:rPr lang="en-US" smtClean="0"/>
              <a:t>3/12/2019</a:t>
            </a:fld>
            <a:endParaRPr lang="en-US" dirty="0"/>
          </a:p>
        </p:txBody>
      </p:sp>
      <p:sp>
        <p:nvSpPr>
          <p:cNvPr id="3" name="Footer Placeholder 2"/>
          <p:cNvSpPr>
            <a:spLocks noGrp="1"/>
          </p:cNvSpPr>
          <p:nvPr>
            <p:ph type="ftr" sz="quarter" idx="11"/>
          </p:nvPr>
        </p:nvSpPr>
        <p:spPr/>
        <p:txBody>
          <a:bodyPr/>
          <a:lstStyle/>
          <a:p>
            <a:r>
              <a:rPr lang="en-US"/>
              <a:t>THE SMOKER'S SHOW</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28C35E-213D-4804-A38D-D33BACE26437}" type="datetime1">
              <a:rPr lang="en-US" smtClean="0"/>
              <a:t>3/12/2019</a:t>
            </a:fld>
            <a:endParaRPr lang="en-US" dirty="0"/>
          </a:p>
        </p:txBody>
      </p:sp>
      <p:sp>
        <p:nvSpPr>
          <p:cNvPr id="6" name="Footer Placeholder 5"/>
          <p:cNvSpPr>
            <a:spLocks noGrp="1"/>
          </p:cNvSpPr>
          <p:nvPr>
            <p:ph type="ftr" sz="quarter" idx="11"/>
          </p:nvPr>
        </p:nvSpPr>
        <p:spPr/>
        <p:txBody>
          <a:bodyPr/>
          <a:lstStyle/>
          <a:p>
            <a:r>
              <a:rPr lang="en-US"/>
              <a:t>THE SMOKER'S SHOW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B500FD-F86D-4E2F-81FB-6219E07A068D}" type="datetime1">
              <a:rPr lang="en-US" smtClean="0"/>
              <a:t>3/12/2019</a:t>
            </a:fld>
            <a:endParaRPr lang="en-US" dirty="0"/>
          </a:p>
        </p:txBody>
      </p:sp>
      <p:sp>
        <p:nvSpPr>
          <p:cNvPr id="6" name="Footer Placeholder 5"/>
          <p:cNvSpPr>
            <a:spLocks noGrp="1"/>
          </p:cNvSpPr>
          <p:nvPr>
            <p:ph type="ftr" sz="quarter" idx="11"/>
          </p:nvPr>
        </p:nvSpPr>
        <p:spPr/>
        <p:txBody>
          <a:bodyPr/>
          <a:lstStyle/>
          <a:p>
            <a:r>
              <a:rPr lang="en-US"/>
              <a:t>THE SMOKER'S SHOW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B4CF723-7EDF-48C2-A8CA-668DDAFEE827}" type="datetime1">
              <a:rPr lang="en-US" smtClean="0"/>
              <a:t>3/12/2019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THE SMOKER'S SHOW</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mokefreeradio.com/" TargetMode="External"/><Relationship Id="rId3" Type="http://schemas.openxmlformats.org/officeDocument/2006/relationships/hyperlink" Target="http://www.youtube.com/user/pbusardo" TargetMode="External"/><Relationship Id="rId7" Type="http://schemas.openxmlformats.org/officeDocument/2006/relationships/hyperlink" Target="http://www.youtube.com/vapingreek" TargetMode="External"/><Relationship Id="rId2" Type="http://schemas.openxmlformats.org/officeDocument/2006/relationships/hyperlink" Target="mailto:pbusardo@tasteyourjuice.com" TargetMode="External"/><Relationship Id="rId1" Type="http://schemas.openxmlformats.org/officeDocument/2006/relationships/slideLayout" Target="../slideLayouts/slideLayout1.xml"/><Relationship Id="rId6" Type="http://schemas.openxmlformats.org/officeDocument/2006/relationships/hyperlink" Target="mailto:maddgreek@gmail.com" TargetMode="External"/><Relationship Id="rId5" Type="http://schemas.openxmlformats.org/officeDocument/2006/relationships/hyperlink" Target="http://www.facebook.com/phil.busardo" TargetMode="External"/><Relationship Id="rId4" Type="http://schemas.openxmlformats.org/officeDocument/2006/relationships/hyperlink" Target="http://www.tasteyourjuice.com/" TargetMode="External"/><Relationship Id="rId9" Type="http://schemas.openxmlformats.org/officeDocument/2006/relationships/hyperlink" Target="https://www.facebook.com/vapingree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truthinitiative.org/news/action-needed-e-cigarettes" TargetMode="External"/><Relationship Id="rId2" Type="http://schemas.openxmlformats.org/officeDocument/2006/relationships/hyperlink" Target="https://www.cancer.org/healthy/stay-away-from-tobacco/e-cigarette-position-statement.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cplondon.ac.uk/projects/outputs/nicotine-without-smoke-tobacco-harm-reduction-0" TargetMode="External"/><Relationship Id="rId2" Type="http://schemas.openxmlformats.org/officeDocument/2006/relationships/hyperlink" Target="https://www.tobaccofreekids.org/assets/factsheets/0379.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bit.ly/YouDontKnowNicotine?fbclid=IwAR0FeIFp8x4jmS_beUek2vuWrvcEhRYZVEFtsFHd3Ngm5hIVFnQSoEEfnz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hs.gov/about/news/2018/11/15/secretary-azar-comments-on-data-showing-rising-ecigarette-use-among-youth.html" TargetMode="External"/><Relationship Id="rId2" Type="http://schemas.openxmlformats.org/officeDocument/2006/relationships/hyperlink" Target="https://www.cdc.gov/tobacco/basic_information/e-cigarettes/about-e-cigarettes.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facebook.com/batterymooch/" TargetMode="External"/><Relationship Id="rId2" Type="http://schemas.openxmlformats.org/officeDocument/2006/relationships/hyperlink" Target="https://www.e-cigarette-forum.com/blogs/mooch.256958/" TargetMode="External"/><Relationship Id="rId1" Type="http://schemas.openxmlformats.org/officeDocument/2006/relationships/slideLayout" Target="../slideLayouts/slideLayout2.xml"/><Relationship Id="rId5" Type="http://schemas.openxmlformats.org/officeDocument/2006/relationships/hyperlink" Target="https://www.youtube.com/channel/UCePHh3NMvu3rW2LFJeOWo-Q" TargetMode="External"/><Relationship Id="rId4" Type="http://schemas.openxmlformats.org/officeDocument/2006/relationships/hyperlink" Target="https://www.reddit.com/user/mooch315"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SGottliebFDA/status/1094631202491895810" TargetMode="External"/><Relationship Id="rId2" Type="http://schemas.openxmlformats.org/officeDocument/2006/relationships/hyperlink" Target="https://www.hhs.gov/blog/2018/11/6/researchers-explore-health-effects-of-ecigarettes.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evolvapor.com/"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da.gov/NewsEvents/Newsroom/PressAnnouncements/UCM620185.htm" TargetMode="External"/><Relationship Id="rId2" Type="http://schemas.openxmlformats.org/officeDocument/2006/relationships/hyperlink" Target="https://twitter.com/SGottliebFDA/status/1094631202491895810"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da.gov/NewsEvents/Newsroom/PressAnnouncements/ucm605432.htm" TargetMode="External"/><Relationship Id="rId2" Type="http://schemas.openxmlformats.org/officeDocument/2006/relationships/hyperlink" Target="https://www.c-span.org/video/?c4780758/fda-commissioner-scott-gottlieb"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8.nationalacademies.org/onpinews/newsitem.aspx?RecordID=24952" TargetMode="External"/><Relationship Id="rId2" Type="http://schemas.openxmlformats.org/officeDocument/2006/relationships/hyperlink" Target="https://www.govinfo.gov/content/pkg/CHRG-113shrg22614/pdf/CHRG-113shrg22614.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cer.org/cancer/cancer-causes/tobacco-and-cancer/e-cigarettes.html" TargetMode="External"/><Relationship Id="rId2" Type="http://schemas.openxmlformats.org/officeDocument/2006/relationships/hyperlink" Target="https://www.ahajournals.org/doi/full/10.1161/CIR.000000000000010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F063-3135-47E6-99EF-04B3C280AFBE}"/>
              </a:ext>
            </a:extLst>
          </p:cNvPr>
          <p:cNvSpPr>
            <a:spLocks noGrp="1"/>
          </p:cNvSpPr>
          <p:nvPr>
            <p:ph type="ctrTitle"/>
          </p:nvPr>
        </p:nvSpPr>
        <p:spPr>
          <a:xfrm>
            <a:off x="268704" y="1580510"/>
            <a:ext cx="11654589" cy="965512"/>
          </a:xfrm>
        </p:spPr>
        <p:txBody>
          <a:bodyPr>
            <a:normAutofit/>
          </a:bodyPr>
          <a:lstStyle/>
          <a:p>
            <a:pPr algn="ctr"/>
            <a:r>
              <a:rPr lang="en-US" sz="5300" b="1" dirty="0"/>
              <a:t>Welcome to the smokers show!</a:t>
            </a:r>
          </a:p>
        </p:txBody>
      </p:sp>
      <p:sp>
        <p:nvSpPr>
          <p:cNvPr id="3" name="Subtitle 2">
            <a:extLst>
              <a:ext uri="{FF2B5EF4-FFF2-40B4-BE49-F238E27FC236}">
                <a16:creationId xmlns:a16="http://schemas.microsoft.com/office/drawing/2014/main" id="{243CAA8D-4BB9-41E5-A36A-FED0DD9EF9AB}"/>
              </a:ext>
            </a:extLst>
          </p:cNvPr>
          <p:cNvSpPr>
            <a:spLocks noGrp="1"/>
          </p:cNvSpPr>
          <p:nvPr>
            <p:ph type="subTitle" idx="1"/>
          </p:nvPr>
        </p:nvSpPr>
        <p:spPr>
          <a:xfrm>
            <a:off x="1371599" y="2711116"/>
            <a:ext cx="9448800" cy="393032"/>
          </a:xfrm>
        </p:spPr>
        <p:txBody>
          <a:bodyPr>
            <a:noAutofit/>
          </a:bodyPr>
          <a:lstStyle/>
          <a:p>
            <a:pPr algn="ctr"/>
            <a:r>
              <a:rPr lang="en-US" sz="1600" dirty="0"/>
              <a:t>Dedicated to providing information about vaping to those who have not transitioned yet.</a:t>
            </a:r>
            <a:br>
              <a:rPr lang="en-US" sz="1600" dirty="0"/>
            </a:br>
            <a:endParaRPr lang="en-US" sz="1600" dirty="0"/>
          </a:p>
          <a:p>
            <a:endParaRPr lang="en-US" sz="1600" dirty="0"/>
          </a:p>
        </p:txBody>
      </p:sp>
      <p:sp>
        <p:nvSpPr>
          <p:cNvPr id="4" name="TextBox 3">
            <a:extLst>
              <a:ext uri="{FF2B5EF4-FFF2-40B4-BE49-F238E27FC236}">
                <a16:creationId xmlns:a16="http://schemas.microsoft.com/office/drawing/2014/main" id="{A338FC37-6D18-4CF4-828F-FC0CCBA9E725}"/>
              </a:ext>
            </a:extLst>
          </p:cNvPr>
          <p:cNvSpPr txBox="1"/>
          <p:nvPr/>
        </p:nvSpPr>
        <p:spPr>
          <a:xfrm>
            <a:off x="184484" y="4415954"/>
            <a:ext cx="2999874" cy="369332"/>
          </a:xfrm>
          <a:prstGeom prst="rect">
            <a:avLst/>
          </a:prstGeom>
          <a:noFill/>
        </p:spPr>
        <p:txBody>
          <a:bodyPr wrap="square" rtlCol="0">
            <a:spAutoFit/>
          </a:bodyPr>
          <a:lstStyle/>
          <a:p>
            <a:r>
              <a:rPr lang="en-US" dirty="0"/>
              <a:t>CONTACT INFORMATION: </a:t>
            </a:r>
          </a:p>
        </p:txBody>
      </p:sp>
      <p:sp>
        <p:nvSpPr>
          <p:cNvPr id="5" name="TextBox 4">
            <a:extLst>
              <a:ext uri="{FF2B5EF4-FFF2-40B4-BE49-F238E27FC236}">
                <a16:creationId xmlns:a16="http://schemas.microsoft.com/office/drawing/2014/main" id="{C33F4ABE-EEBD-4E13-A270-784D9F59BC33}"/>
              </a:ext>
            </a:extLst>
          </p:cNvPr>
          <p:cNvSpPr txBox="1"/>
          <p:nvPr/>
        </p:nvSpPr>
        <p:spPr>
          <a:xfrm>
            <a:off x="184484" y="4974080"/>
            <a:ext cx="5261811" cy="1508105"/>
          </a:xfrm>
          <a:prstGeom prst="rect">
            <a:avLst/>
          </a:prstGeom>
          <a:noFill/>
        </p:spPr>
        <p:txBody>
          <a:bodyPr wrap="square" rtlCol="0">
            <a:spAutoFit/>
          </a:bodyPr>
          <a:lstStyle/>
          <a:p>
            <a:r>
              <a:rPr lang="en-US" dirty="0"/>
              <a:t>Phil Busardo</a:t>
            </a:r>
          </a:p>
          <a:p>
            <a:r>
              <a:rPr lang="en-US" sz="1400" dirty="0"/>
              <a:t>Email: </a:t>
            </a:r>
            <a:r>
              <a:rPr lang="en-US" sz="1400" dirty="0">
                <a:hlinkClick r:id="rId2"/>
              </a:rPr>
              <a:t>pbusardo@tasteyourjuice.com</a:t>
            </a:r>
            <a:endParaRPr lang="en-US" sz="1400" dirty="0"/>
          </a:p>
          <a:p>
            <a:r>
              <a:rPr lang="en-US" sz="1400" dirty="0"/>
              <a:t>YouTube: </a:t>
            </a:r>
            <a:r>
              <a:rPr lang="en-US" sz="1400" dirty="0">
                <a:hlinkClick r:id="rId3"/>
              </a:rPr>
              <a:t>www.youtube.com/user/pbusardo</a:t>
            </a:r>
            <a:endParaRPr lang="en-US" sz="1400" dirty="0"/>
          </a:p>
          <a:p>
            <a:r>
              <a:rPr lang="en-US" sz="1400" dirty="0"/>
              <a:t>Website: </a:t>
            </a:r>
            <a:r>
              <a:rPr lang="en-US" sz="1400" dirty="0">
                <a:hlinkClick r:id="rId4"/>
              </a:rPr>
              <a:t>www.tasteyourjuice.com</a:t>
            </a:r>
            <a:endParaRPr lang="en-US" sz="1400" dirty="0"/>
          </a:p>
          <a:p>
            <a:r>
              <a:rPr lang="en-US" sz="1400" dirty="0"/>
              <a:t>Facebook: </a:t>
            </a:r>
            <a:r>
              <a:rPr lang="en-US" sz="1400" dirty="0">
                <a:hlinkClick r:id="rId5"/>
              </a:rPr>
              <a:t>www.facebook.com/phil.busardo</a:t>
            </a:r>
            <a:endParaRPr lang="en-US" sz="1400" dirty="0"/>
          </a:p>
          <a:p>
            <a:endParaRPr lang="en-US" dirty="0"/>
          </a:p>
        </p:txBody>
      </p:sp>
      <p:sp>
        <p:nvSpPr>
          <p:cNvPr id="6" name="TextBox 5">
            <a:extLst>
              <a:ext uri="{FF2B5EF4-FFF2-40B4-BE49-F238E27FC236}">
                <a16:creationId xmlns:a16="http://schemas.microsoft.com/office/drawing/2014/main" id="{1F903AD1-99E5-4915-9F97-BA5C5CB2D0F9}"/>
              </a:ext>
            </a:extLst>
          </p:cNvPr>
          <p:cNvSpPr txBox="1"/>
          <p:nvPr/>
        </p:nvSpPr>
        <p:spPr>
          <a:xfrm>
            <a:off x="6745707" y="4974080"/>
            <a:ext cx="5261811" cy="1231106"/>
          </a:xfrm>
          <a:prstGeom prst="rect">
            <a:avLst/>
          </a:prstGeom>
          <a:noFill/>
        </p:spPr>
        <p:txBody>
          <a:bodyPr wrap="square" rtlCol="0">
            <a:spAutoFit/>
          </a:bodyPr>
          <a:lstStyle/>
          <a:p>
            <a:pPr algn="r"/>
            <a:r>
              <a:rPr lang="en-US" dirty="0"/>
              <a:t>Dimitris Agrafiotis</a:t>
            </a:r>
          </a:p>
          <a:p>
            <a:pPr algn="r"/>
            <a:r>
              <a:rPr lang="en-US" sz="1400" dirty="0"/>
              <a:t>Email: </a:t>
            </a:r>
            <a:r>
              <a:rPr lang="en-US" sz="1400" dirty="0">
                <a:hlinkClick r:id="rId6"/>
              </a:rPr>
              <a:t>maddgreek@gmail.com</a:t>
            </a:r>
            <a:endParaRPr lang="en-US" sz="1400" dirty="0"/>
          </a:p>
          <a:p>
            <a:pPr algn="r"/>
            <a:r>
              <a:rPr lang="en-US" sz="1400" dirty="0"/>
              <a:t>YouTube: </a:t>
            </a:r>
            <a:r>
              <a:rPr lang="en-US" sz="1400" u="sng" dirty="0">
                <a:hlinkClick r:id="rId7"/>
              </a:rPr>
              <a:t>www.youtube.com/vapingreek</a:t>
            </a:r>
            <a:endParaRPr lang="en-US" sz="1400" u="sng" dirty="0"/>
          </a:p>
          <a:p>
            <a:pPr algn="r"/>
            <a:r>
              <a:rPr lang="en-US" sz="1400" dirty="0"/>
              <a:t>Website: </a:t>
            </a:r>
            <a:r>
              <a:rPr lang="en-US" sz="1400" u="sng" dirty="0">
                <a:hlinkClick r:id="rId8"/>
              </a:rPr>
              <a:t>www.smokefreeradio.com</a:t>
            </a:r>
            <a:endParaRPr lang="en-US" sz="1400" u="sng" dirty="0"/>
          </a:p>
          <a:p>
            <a:pPr algn="r"/>
            <a:r>
              <a:rPr lang="en-US" sz="1400" dirty="0"/>
              <a:t>Facebook: </a:t>
            </a:r>
            <a:r>
              <a:rPr lang="en-US" sz="1400" dirty="0">
                <a:hlinkClick r:id="rId9"/>
              </a:rPr>
              <a:t>https://www.facebook.com/vapingreek</a:t>
            </a:r>
            <a:endParaRPr lang="en-US" sz="1400" dirty="0"/>
          </a:p>
        </p:txBody>
      </p:sp>
    </p:spTree>
    <p:extLst>
      <p:ext uri="{BB962C8B-B14F-4D97-AF65-F5344CB8AC3E}">
        <p14:creationId xmlns:p14="http://schemas.microsoft.com/office/powerpoint/2010/main" val="2879796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lnSpcReduction="10000"/>
          </a:bodyPr>
          <a:lstStyle/>
          <a:p>
            <a:r>
              <a:rPr lang="en-US" dirty="0"/>
              <a:t>American Cancer Society: “Based on currently available evidence, using current generation e-cigarettes is less harmful than smoking cigarettes, but the health effects of long-term use are not known.”</a:t>
            </a:r>
          </a:p>
          <a:p>
            <a:pPr marL="0" indent="0">
              <a:buNone/>
            </a:pPr>
            <a:r>
              <a:rPr lang="en-US" dirty="0"/>
              <a:t>Source: </a:t>
            </a:r>
            <a:r>
              <a:rPr lang="en-US" dirty="0">
                <a:hlinkClick r:id="rId2"/>
              </a:rPr>
              <a:t>https://www.cancer.org/healthy/stay-away-from-tobacco/e-cigarette-position-statement.html</a:t>
            </a:r>
            <a:br>
              <a:rPr lang="en-US" dirty="0"/>
            </a:br>
            <a:endParaRPr lang="en-US" dirty="0"/>
          </a:p>
          <a:p>
            <a:r>
              <a:rPr lang="en-US" dirty="0"/>
              <a:t>Truth Initiative:  “E-cigarettes are far less toxic than cigarettes, but they are not harmless.”</a:t>
            </a:r>
          </a:p>
          <a:p>
            <a:r>
              <a:rPr lang="en-US" dirty="0"/>
              <a:t>“Some smokers may be unable or unwilling to quit using nicotine and would benefit by completely switching to a much lower harm nicotine delivery mechanism (including potentially a well-regulated e-cigarette).</a:t>
            </a:r>
          </a:p>
          <a:p>
            <a:pPr marL="0" indent="0">
              <a:buNone/>
            </a:pPr>
            <a:r>
              <a:rPr lang="en-US" dirty="0"/>
              <a:t>Source: </a:t>
            </a:r>
            <a:r>
              <a:rPr lang="en-US" dirty="0">
                <a:hlinkClick r:id="rId3"/>
              </a:rPr>
              <a:t>https://truthinitiative.org/news/action-needed-e-cigarettes</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7A5CE723-8C3A-4366-91C9-DC2C5B962A47}" type="datetime1">
              <a:rPr lang="en-US" smtClean="0"/>
              <a:t>3/12/2019</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6" name="Footer Placeholder 5">
            <a:extLst>
              <a:ext uri="{FF2B5EF4-FFF2-40B4-BE49-F238E27FC236}">
                <a16:creationId xmlns:a16="http://schemas.microsoft.com/office/drawing/2014/main" id="{4D111EAF-ADE9-4B21-B07E-32C6788A282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567867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lnSpcReduction="10000"/>
          </a:bodyPr>
          <a:lstStyle/>
          <a:p>
            <a:r>
              <a:rPr lang="en-US" dirty="0"/>
              <a:t>Campaign for Tobacco-Free Kids: “Under the right circumstances, e-cigarettes could benefit public health if they help significantly reduce the number of people who use combustible cigarettes.” </a:t>
            </a:r>
          </a:p>
          <a:p>
            <a:pPr marL="0" indent="0">
              <a:buNone/>
            </a:pPr>
            <a:r>
              <a:rPr lang="en-US" dirty="0"/>
              <a:t>Source: </a:t>
            </a:r>
            <a:r>
              <a:rPr lang="en-US" dirty="0">
                <a:hlinkClick r:id="rId2"/>
              </a:rPr>
              <a:t>https://www.tobaccofreekids.org/assets/factsheets/0379.pdf</a:t>
            </a:r>
            <a:br>
              <a:rPr lang="en-US" dirty="0"/>
            </a:br>
            <a:endParaRPr lang="en-US" dirty="0"/>
          </a:p>
          <a:p>
            <a:r>
              <a:rPr lang="en-US" dirty="0"/>
              <a:t>Royal College of Physicians: "Available data suggest that e-cigarette health risks are unlikely to exceed 5% of those associated with smoked tobacco products, and may well be substantially lower. In the UK, harm reduction is a recognized element of comprehensive tobacco control."</a:t>
            </a:r>
          </a:p>
          <a:p>
            <a:pPr marL="0" indent="0">
              <a:buNone/>
            </a:pPr>
            <a:br>
              <a:rPr lang="en-US" dirty="0"/>
            </a:br>
            <a:r>
              <a:rPr lang="en-US" dirty="0"/>
              <a:t>Source: </a:t>
            </a:r>
            <a:r>
              <a:rPr lang="en-US" dirty="0">
                <a:hlinkClick r:id="rId3"/>
              </a:rPr>
              <a:t>https://www.rcplondon.ac.uk/projects/outputs/nicotine-without-smoke-tobacco-harm-reduction-0</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9F0049E9-E432-4982-8175-B72F37961E76}" type="datetime1">
              <a:rPr lang="en-US" smtClean="0"/>
              <a:t>3/12/2019</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6" name="Footer Placeholder 5">
            <a:extLst>
              <a:ext uri="{FF2B5EF4-FFF2-40B4-BE49-F238E27FC236}">
                <a16:creationId xmlns:a16="http://schemas.microsoft.com/office/drawing/2014/main" id="{7F11815A-00CA-40B7-88CC-471FC4C5FBC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00854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p:txBody>
          <a:bodyPr/>
          <a:lstStyle/>
          <a:p>
            <a:r>
              <a:rPr lang="en-US" dirty="0"/>
              <a:t>What is vaping?</a:t>
            </a:r>
            <a:br>
              <a:rPr lang="en-US" dirty="0"/>
            </a:br>
            <a:r>
              <a:rPr lang="en-US" sz="1800" dirty="0"/>
              <a:t>(Covered in all episodes)</a:t>
            </a: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p:txBody>
          <a:bodyPr/>
          <a:lstStyle/>
          <a:p>
            <a:r>
              <a:rPr lang="en-US" dirty="0"/>
              <a:t>In the context of this show and information provided, vaping is the act of using an “EVP” or “E-liquid Vaping Product”. </a:t>
            </a:r>
          </a:p>
          <a:p>
            <a:endParaRPr lang="en-US" dirty="0"/>
          </a:p>
          <a:p>
            <a:pPr marL="0" indent="0">
              <a:buNone/>
            </a:pPr>
            <a:r>
              <a:rPr lang="en-US" dirty="0"/>
              <a:t>The E-liquid may or may not contain nicotine.</a:t>
            </a:r>
          </a:p>
        </p:txBody>
      </p:sp>
      <p:sp>
        <p:nvSpPr>
          <p:cNvPr id="4" name="Date Placeholder 3">
            <a:extLst>
              <a:ext uri="{FF2B5EF4-FFF2-40B4-BE49-F238E27FC236}">
                <a16:creationId xmlns:a16="http://schemas.microsoft.com/office/drawing/2014/main" id="{DBCDBC9B-25FF-46C8-96D6-9CF1C0A07C2D}"/>
              </a:ext>
            </a:extLst>
          </p:cNvPr>
          <p:cNvSpPr>
            <a:spLocks noGrp="1"/>
          </p:cNvSpPr>
          <p:nvPr>
            <p:ph type="dt" sz="half" idx="10"/>
          </p:nvPr>
        </p:nvSpPr>
        <p:spPr/>
        <p:txBody>
          <a:bodyPr/>
          <a:lstStyle/>
          <a:p>
            <a:fld id="{CE042FDB-300D-4292-848C-E38A34B122B9}" type="datetime1">
              <a:rPr lang="en-US" smtClean="0"/>
              <a:t>3/12/2019</a:t>
            </a:fld>
            <a:endParaRPr lang="en-US" dirty="0"/>
          </a:p>
        </p:txBody>
      </p:sp>
      <p:sp>
        <p:nvSpPr>
          <p:cNvPr id="5" name="Slide Number Placeholder 4">
            <a:extLst>
              <a:ext uri="{FF2B5EF4-FFF2-40B4-BE49-F238E27FC236}">
                <a16:creationId xmlns:a16="http://schemas.microsoft.com/office/drawing/2014/main" id="{22ED10E5-5403-41ED-AEFD-51A2245E001B}"/>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6" name="Footer Placeholder 5">
            <a:extLst>
              <a:ext uri="{FF2B5EF4-FFF2-40B4-BE49-F238E27FC236}">
                <a16:creationId xmlns:a16="http://schemas.microsoft.com/office/drawing/2014/main" id="{C02F4090-52DB-4A88-8133-A9A49E90A5F2}"/>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24137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So you want to switch to vaping!</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Decide on your direction:</a:t>
            </a:r>
          </a:p>
          <a:p>
            <a:pPr lvl="1"/>
            <a:r>
              <a:rPr lang="en-US" dirty="0"/>
              <a:t>Open vs. closed system.</a:t>
            </a:r>
          </a:p>
          <a:p>
            <a:pPr lvl="1"/>
            <a:r>
              <a:rPr lang="en-US" dirty="0"/>
              <a:t>Large vs. small device.</a:t>
            </a:r>
          </a:p>
          <a:p>
            <a:pPr lvl="1"/>
            <a:r>
              <a:rPr lang="en-US" dirty="0"/>
              <a:t>Internal vs. removeable batteries.</a:t>
            </a:r>
          </a:p>
          <a:p>
            <a:pPr lvl="1"/>
            <a:r>
              <a:rPr lang="en-US" dirty="0"/>
              <a:t>All-In-One (AIO) vs. Traditional (510).</a:t>
            </a:r>
          </a:p>
          <a:p>
            <a:pPr lvl="1"/>
            <a:r>
              <a:rPr lang="en-US" dirty="0"/>
              <a:t>E-Liquid Types.</a:t>
            </a:r>
          </a:p>
        </p:txBody>
      </p:sp>
      <p:sp>
        <p:nvSpPr>
          <p:cNvPr id="4" name="Date Placeholder 3">
            <a:extLst>
              <a:ext uri="{FF2B5EF4-FFF2-40B4-BE49-F238E27FC236}">
                <a16:creationId xmlns:a16="http://schemas.microsoft.com/office/drawing/2014/main" id="{E54E9BFB-DBCC-4C8D-9EBC-D068AE5B2C34}"/>
              </a:ext>
            </a:extLst>
          </p:cNvPr>
          <p:cNvSpPr>
            <a:spLocks noGrp="1"/>
          </p:cNvSpPr>
          <p:nvPr>
            <p:ph type="dt" sz="half" idx="10"/>
          </p:nvPr>
        </p:nvSpPr>
        <p:spPr/>
        <p:txBody>
          <a:bodyPr/>
          <a:lstStyle/>
          <a:p>
            <a:fld id="{B27FF15B-C00B-46F8-BCFD-E6711A7C8BC2}" type="datetime1">
              <a:rPr lang="en-US" smtClean="0"/>
              <a:t>3/12/2019</a:t>
            </a:fld>
            <a:endParaRPr lang="en-US" dirty="0"/>
          </a:p>
        </p:txBody>
      </p:sp>
      <p:sp>
        <p:nvSpPr>
          <p:cNvPr id="5" name="Slide Number Placeholder 4">
            <a:extLst>
              <a:ext uri="{FF2B5EF4-FFF2-40B4-BE49-F238E27FC236}">
                <a16:creationId xmlns:a16="http://schemas.microsoft.com/office/drawing/2014/main" id="{DF0F9E2E-8208-48FB-95FA-26640E02E130}"/>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6" name="Footer Placeholder 5">
            <a:extLst>
              <a:ext uri="{FF2B5EF4-FFF2-40B4-BE49-F238E27FC236}">
                <a16:creationId xmlns:a16="http://schemas.microsoft.com/office/drawing/2014/main" id="{4A506F5D-6214-436F-9700-CA831071E253}"/>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31057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0" y="1913860"/>
            <a:ext cx="10820400" cy="4304825"/>
          </a:xfrm>
        </p:spPr>
        <p:txBody>
          <a:bodyPr/>
          <a:lstStyle/>
          <a:p>
            <a:r>
              <a:rPr lang="en-US" dirty="0"/>
              <a:t>Open vs. Closed system</a:t>
            </a:r>
          </a:p>
          <a:p>
            <a:pPr lvl="1"/>
            <a:r>
              <a:rPr lang="en-US" dirty="0"/>
              <a:t>Open – Pros:</a:t>
            </a:r>
          </a:p>
          <a:p>
            <a:pPr lvl="2"/>
            <a:r>
              <a:rPr lang="en-US" dirty="0"/>
              <a:t>Cheaper.</a:t>
            </a:r>
          </a:p>
          <a:p>
            <a:pPr lvl="2"/>
            <a:r>
              <a:rPr lang="en-US" dirty="0"/>
              <a:t>More selection and choices.</a:t>
            </a:r>
          </a:p>
          <a:p>
            <a:pPr lvl="2"/>
            <a:r>
              <a:rPr lang="en-US" dirty="0"/>
              <a:t>More e-liquid choice.</a:t>
            </a:r>
          </a:p>
          <a:p>
            <a:pPr lvl="2"/>
            <a:r>
              <a:rPr lang="en-US" dirty="0"/>
              <a:t>More customization.</a:t>
            </a:r>
          </a:p>
          <a:p>
            <a:pPr lvl="2"/>
            <a:r>
              <a:rPr lang="en-US" dirty="0"/>
              <a:t>More availability in vape shops.</a:t>
            </a:r>
          </a:p>
          <a:p>
            <a:pPr lvl="1"/>
            <a:r>
              <a:rPr lang="en-US" dirty="0"/>
              <a:t>Open Cons: </a:t>
            </a:r>
          </a:p>
          <a:p>
            <a:pPr lvl="2"/>
            <a:r>
              <a:rPr lang="en-US" dirty="0"/>
              <a:t>Learning curve. </a:t>
            </a:r>
          </a:p>
          <a:p>
            <a:pPr lvl="2"/>
            <a:r>
              <a:rPr lang="en-US" dirty="0"/>
              <a:t>Troubleshooting.</a:t>
            </a:r>
          </a:p>
          <a:p>
            <a:pPr lvl="2"/>
            <a:r>
              <a:rPr lang="en-US" dirty="0"/>
              <a:t>Filling.</a:t>
            </a:r>
          </a:p>
          <a:p>
            <a:pPr lvl="2"/>
            <a:r>
              <a:rPr lang="en-US" dirty="0"/>
              <a:t>Match e-liquid to hardware.</a:t>
            </a:r>
          </a:p>
          <a:p>
            <a:pPr lvl="2"/>
            <a:r>
              <a:rPr lang="en-US" dirty="0"/>
              <a:t>Limited selection in c-stores.</a:t>
            </a:r>
          </a:p>
        </p:txBody>
      </p:sp>
      <p:sp>
        <p:nvSpPr>
          <p:cNvPr id="4" name="Date Placeholder 3">
            <a:extLst>
              <a:ext uri="{FF2B5EF4-FFF2-40B4-BE49-F238E27FC236}">
                <a16:creationId xmlns:a16="http://schemas.microsoft.com/office/drawing/2014/main" id="{117FAB85-8302-4348-B157-4939BA6DCFCF}"/>
              </a:ext>
            </a:extLst>
          </p:cNvPr>
          <p:cNvSpPr>
            <a:spLocks noGrp="1"/>
          </p:cNvSpPr>
          <p:nvPr>
            <p:ph type="dt" sz="half" idx="10"/>
          </p:nvPr>
        </p:nvSpPr>
        <p:spPr/>
        <p:txBody>
          <a:bodyPr/>
          <a:lstStyle/>
          <a:p>
            <a:fld id="{4C687D60-EF79-420F-924F-18AE59499BF9}" type="datetime1">
              <a:rPr lang="en-US" smtClean="0"/>
              <a:t>3/12/2019</a:t>
            </a:fld>
            <a:endParaRPr lang="en-US" dirty="0"/>
          </a:p>
        </p:txBody>
      </p:sp>
      <p:sp>
        <p:nvSpPr>
          <p:cNvPr id="5" name="Slide Number Placeholder 4">
            <a:extLst>
              <a:ext uri="{FF2B5EF4-FFF2-40B4-BE49-F238E27FC236}">
                <a16:creationId xmlns:a16="http://schemas.microsoft.com/office/drawing/2014/main" id="{E41D06D4-6AD6-4A9F-A039-F491567CE2B1}"/>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6" name="Footer Placeholder 5">
            <a:extLst>
              <a:ext uri="{FF2B5EF4-FFF2-40B4-BE49-F238E27FC236}">
                <a16:creationId xmlns:a16="http://schemas.microsoft.com/office/drawing/2014/main" id="{85E39D98-9D96-4ABF-A7E9-01434678C6EC}"/>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95911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fontScale="92500" lnSpcReduction="10000"/>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AVERAGE MOUTH TO LUNG</a:t>
            </a:r>
          </a:p>
          <a:p>
            <a:pPr marL="0" indent="0">
              <a:buNone/>
            </a:pPr>
            <a:endParaRPr lang="en-US" sz="2800" b="1" dirty="0"/>
          </a:p>
          <a:p>
            <a:pPr lvl="1"/>
            <a:r>
              <a:rPr lang="en-US" dirty="0"/>
              <a:t>Assumptions</a:t>
            </a:r>
          </a:p>
          <a:p>
            <a:pPr lvl="2"/>
            <a:r>
              <a:rPr lang="en-US" dirty="0"/>
              <a:t>Innokin </a:t>
            </a:r>
            <a:r>
              <a:rPr lang="en-US" dirty="0" err="1"/>
              <a:t>Kroma</a:t>
            </a:r>
            <a:r>
              <a:rPr lang="en-US" dirty="0"/>
              <a:t> Kit w/Zenith Tank = $49.99 (MVS)</a:t>
            </a:r>
          </a:p>
          <a:p>
            <a:pPr lvl="2"/>
            <a:r>
              <a:rPr lang="en-US" dirty="0"/>
              <a:t>Z-Coil = $2.50 per coil (MVS)</a:t>
            </a:r>
          </a:p>
          <a:p>
            <a:pPr lvl="2"/>
            <a:r>
              <a:rPr lang="en-US" dirty="0"/>
              <a:t>60ml Naked E-Liquid Bottle = $18.99 (MVS)</a:t>
            </a:r>
          </a:p>
          <a:p>
            <a:pPr lvl="2"/>
            <a:r>
              <a:rPr lang="en-US" dirty="0"/>
              <a:t>(2) kits per year</a:t>
            </a:r>
          </a:p>
          <a:p>
            <a:pPr lvl="2"/>
            <a:r>
              <a:rPr lang="en-US" dirty="0"/>
              <a:t>(1) coil per week</a:t>
            </a:r>
          </a:p>
          <a:p>
            <a:pPr lvl="2"/>
            <a:r>
              <a:rPr lang="en-US" dirty="0"/>
              <a:t>(1) 60ml E-liquid per week</a:t>
            </a:r>
          </a:p>
          <a:p>
            <a:pPr marL="914400" lvl="2" indent="0">
              <a:buNone/>
            </a:pPr>
            <a:endParaRPr lang="en-US" sz="2400" b="1" dirty="0"/>
          </a:p>
          <a:p>
            <a:pPr marL="0" indent="0">
              <a:buNone/>
            </a:pPr>
            <a:r>
              <a:rPr lang="en-US" sz="2400" b="1" dirty="0"/>
              <a:t>$1,217.46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07F3BA44-F695-45AA-AD63-1996D733E28A}"/>
              </a:ext>
            </a:extLst>
          </p:cNvPr>
          <p:cNvSpPr>
            <a:spLocks noGrp="1"/>
          </p:cNvSpPr>
          <p:nvPr>
            <p:ph type="dt" sz="half" idx="10"/>
          </p:nvPr>
        </p:nvSpPr>
        <p:spPr/>
        <p:txBody>
          <a:bodyPr/>
          <a:lstStyle/>
          <a:p>
            <a:fld id="{57EEDD97-8B41-4223-8232-E3636CDEF25B}" type="datetime1">
              <a:rPr lang="en-US" smtClean="0"/>
              <a:t>3/12/2019</a:t>
            </a:fld>
            <a:endParaRPr lang="en-US" dirty="0"/>
          </a:p>
        </p:txBody>
      </p:sp>
      <p:sp>
        <p:nvSpPr>
          <p:cNvPr id="5" name="Slide Number Placeholder 4">
            <a:extLst>
              <a:ext uri="{FF2B5EF4-FFF2-40B4-BE49-F238E27FC236}">
                <a16:creationId xmlns:a16="http://schemas.microsoft.com/office/drawing/2014/main" id="{69568C70-3416-40DC-B13A-01BA41C467B1}"/>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6" name="Footer Placeholder 5">
            <a:extLst>
              <a:ext uri="{FF2B5EF4-FFF2-40B4-BE49-F238E27FC236}">
                <a16:creationId xmlns:a16="http://schemas.microsoft.com/office/drawing/2014/main" id="{614AC3AA-6EF7-4181-B4B4-37DF14279595}"/>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16158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Open vs. Closed system</a:t>
            </a:r>
          </a:p>
          <a:p>
            <a:pPr lvl="1"/>
            <a:r>
              <a:rPr lang="en-US" dirty="0"/>
              <a:t>Closed Pros:</a:t>
            </a:r>
          </a:p>
          <a:p>
            <a:pPr lvl="2"/>
            <a:r>
              <a:rPr lang="en-US" dirty="0"/>
              <a:t>More availability in c-stores.</a:t>
            </a:r>
          </a:p>
          <a:p>
            <a:pPr lvl="2"/>
            <a:r>
              <a:rPr lang="en-US" dirty="0"/>
              <a:t>Easier to deal with.</a:t>
            </a:r>
          </a:p>
          <a:p>
            <a:pPr lvl="2"/>
            <a:r>
              <a:rPr lang="en-US" dirty="0"/>
              <a:t>Little to no learning curve.</a:t>
            </a:r>
          </a:p>
          <a:p>
            <a:pPr lvl="2"/>
            <a:r>
              <a:rPr lang="en-US" dirty="0"/>
              <a:t>E-liquid is matched to the device.</a:t>
            </a:r>
          </a:p>
          <a:p>
            <a:pPr lvl="1"/>
            <a:r>
              <a:rPr lang="en-US" dirty="0"/>
              <a:t>Closed Cons: </a:t>
            </a:r>
          </a:p>
          <a:p>
            <a:pPr lvl="2"/>
            <a:r>
              <a:rPr lang="en-US" dirty="0"/>
              <a:t>Less choices.</a:t>
            </a:r>
          </a:p>
          <a:p>
            <a:pPr lvl="2"/>
            <a:r>
              <a:rPr lang="en-US" dirty="0"/>
              <a:t>Limited if any adjustability.</a:t>
            </a:r>
          </a:p>
          <a:p>
            <a:pPr lvl="2"/>
            <a:r>
              <a:rPr lang="en-US" dirty="0"/>
              <a:t>Less e-liquid choices.</a:t>
            </a:r>
          </a:p>
          <a:p>
            <a:pPr lvl="2"/>
            <a:r>
              <a:rPr lang="en-US" dirty="0"/>
              <a:t>More expensive.</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p:txBody>
          <a:bodyPr/>
          <a:lstStyle/>
          <a:p>
            <a:fld id="{7659A6AD-C812-458D-B7B0-F6575172F196}" type="datetime1">
              <a:rPr lang="en-US" smtClean="0"/>
              <a:t>3/12/2019</a:t>
            </a:fld>
            <a:endParaRPr lang="en-US" dirty="0"/>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684180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JUUL</a:t>
            </a:r>
          </a:p>
          <a:p>
            <a:pPr marL="0" indent="0">
              <a:buNone/>
            </a:pPr>
            <a:endParaRPr lang="en-US" sz="2800" b="1" dirty="0"/>
          </a:p>
          <a:p>
            <a:pPr lvl="1"/>
            <a:r>
              <a:rPr lang="en-US" dirty="0"/>
              <a:t>Assumptions</a:t>
            </a:r>
          </a:p>
          <a:p>
            <a:pPr lvl="2"/>
            <a:r>
              <a:rPr lang="en-US" dirty="0"/>
              <a:t>Average Price for </a:t>
            </a:r>
            <a:r>
              <a:rPr lang="en-US" dirty="0" err="1"/>
              <a:t>Juul</a:t>
            </a:r>
            <a:r>
              <a:rPr lang="en-US" dirty="0"/>
              <a:t> = $34.99</a:t>
            </a:r>
          </a:p>
          <a:p>
            <a:pPr lvl="2"/>
            <a:r>
              <a:rPr lang="en-US" dirty="0"/>
              <a:t>Average Price for a </a:t>
            </a:r>
            <a:r>
              <a:rPr lang="en-US" dirty="0" err="1"/>
              <a:t>Juul</a:t>
            </a:r>
            <a:r>
              <a:rPr lang="en-US" dirty="0"/>
              <a:t> pod = $4</a:t>
            </a:r>
          </a:p>
          <a:p>
            <a:pPr lvl="2"/>
            <a:r>
              <a:rPr lang="en-US" dirty="0"/>
              <a:t>(2) </a:t>
            </a:r>
            <a:r>
              <a:rPr lang="en-US" dirty="0" err="1"/>
              <a:t>Juul</a:t>
            </a:r>
            <a:r>
              <a:rPr lang="en-US" dirty="0"/>
              <a:t> purchases per year</a:t>
            </a:r>
          </a:p>
          <a:p>
            <a:pPr lvl="2"/>
            <a:r>
              <a:rPr lang="en-US" dirty="0"/>
              <a:t>(1) </a:t>
            </a:r>
            <a:r>
              <a:rPr lang="en-US" dirty="0" err="1"/>
              <a:t>Juul</a:t>
            </a:r>
            <a:r>
              <a:rPr lang="en-US" dirty="0"/>
              <a:t> pod per day</a:t>
            </a:r>
          </a:p>
          <a:p>
            <a:pPr marL="914400" lvl="2" indent="0">
              <a:buNone/>
            </a:pPr>
            <a:endParaRPr lang="en-US" sz="2400" b="1" dirty="0"/>
          </a:p>
          <a:p>
            <a:pPr marL="0" indent="0">
              <a:buNone/>
            </a:pPr>
            <a:r>
              <a:rPr lang="en-US" sz="2400" b="1" dirty="0"/>
              <a:t>$1,529.98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7B32BFBD-0499-4AAE-85EE-ED641F417709}"/>
              </a:ext>
            </a:extLst>
          </p:cNvPr>
          <p:cNvSpPr>
            <a:spLocks noGrp="1"/>
          </p:cNvSpPr>
          <p:nvPr>
            <p:ph type="dt" sz="half" idx="10"/>
          </p:nvPr>
        </p:nvSpPr>
        <p:spPr/>
        <p:txBody>
          <a:bodyPr/>
          <a:lstStyle/>
          <a:p>
            <a:fld id="{3D27B019-65A4-49CE-8A51-509935883EEB}" type="datetime1">
              <a:rPr lang="en-US" smtClean="0"/>
              <a:t>3/12/2019</a:t>
            </a:fld>
            <a:endParaRPr lang="en-US" dirty="0"/>
          </a:p>
        </p:txBody>
      </p:sp>
      <p:sp>
        <p:nvSpPr>
          <p:cNvPr id="5" name="Slide Number Placeholder 4">
            <a:extLst>
              <a:ext uri="{FF2B5EF4-FFF2-40B4-BE49-F238E27FC236}">
                <a16:creationId xmlns:a16="http://schemas.microsoft.com/office/drawing/2014/main" id="{256C6ADF-D61E-4889-B778-E44CBAF14022}"/>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6" name="Footer Placeholder 5">
            <a:extLst>
              <a:ext uri="{FF2B5EF4-FFF2-40B4-BE49-F238E27FC236}">
                <a16:creationId xmlns:a16="http://schemas.microsoft.com/office/drawing/2014/main" id="{9866A548-983D-4610-A78D-E75C2EB3EAC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25554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SMOKING</a:t>
            </a:r>
          </a:p>
          <a:p>
            <a:pPr marL="0" indent="0">
              <a:buNone/>
            </a:pPr>
            <a:endParaRPr lang="en-US" sz="2800" b="1" dirty="0"/>
          </a:p>
          <a:p>
            <a:pPr lvl="1"/>
            <a:r>
              <a:rPr lang="en-US" dirty="0"/>
              <a:t>Assumptions</a:t>
            </a:r>
          </a:p>
          <a:p>
            <a:pPr lvl="2"/>
            <a:r>
              <a:rPr lang="en-US" dirty="0"/>
              <a:t>1 pack per day</a:t>
            </a:r>
          </a:p>
          <a:p>
            <a:pPr lvl="2"/>
            <a:r>
              <a:rPr lang="en-US" dirty="0"/>
              <a:t>Average price per pack $7.00</a:t>
            </a:r>
          </a:p>
          <a:p>
            <a:pPr marL="0" indent="0">
              <a:buNone/>
            </a:pPr>
            <a:endParaRPr lang="en-US" sz="2400" b="1" dirty="0"/>
          </a:p>
          <a:p>
            <a:pPr marL="0" indent="0">
              <a:buNone/>
            </a:pPr>
            <a:r>
              <a:rPr lang="en-US" sz="2400" b="1" dirty="0"/>
              <a:t>$2,500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BD14A299-C052-499C-BA7F-88CB527815CC}"/>
              </a:ext>
            </a:extLst>
          </p:cNvPr>
          <p:cNvSpPr>
            <a:spLocks noGrp="1"/>
          </p:cNvSpPr>
          <p:nvPr>
            <p:ph type="dt" sz="half" idx="10"/>
          </p:nvPr>
        </p:nvSpPr>
        <p:spPr/>
        <p:txBody>
          <a:bodyPr/>
          <a:lstStyle/>
          <a:p>
            <a:fld id="{F3B6E88D-CD4A-4DCF-8AD0-BC861156127D}" type="datetime1">
              <a:rPr lang="en-US" smtClean="0"/>
              <a:t>3/12/2019</a:t>
            </a:fld>
            <a:endParaRPr lang="en-US" dirty="0"/>
          </a:p>
        </p:txBody>
      </p:sp>
      <p:sp>
        <p:nvSpPr>
          <p:cNvPr id="5" name="Slide Number Placeholder 4">
            <a:extLst>
              <a:ext uri="{FF2B5EF4-FFF2-40B4-BE49-F238E27FC236}">
                <a16:creationId xmlns:a16="http://schemas.microsoft.com/office/drawing/2014/main" id="{7F1E17C0-4BD0-4D8F-A148-616DC45DC42E}"/>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6" name="Footer Placeholder 5">
            <a:extLst>
              <a:ext uri="{FF2B5EF4-FFF2-40B4-BE49-F238E27FC236}">
                <a16:creationId xmlns:a16="http://schemas.microsoft.com/office/drawing/2014/main" id="{2CF95F99-EA50-475E-A14A-18DC569D4C97}"/>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77024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Large vs. small device</a:t>
            </a:r>
          </a:p>
          <a:p>
            <a:pPr lvl="1"/>
            <a:r>
              <a:rPr lang="en-US" dirty="0"/>
              <a:t>Small Pros:</a:t>
            </a:r>
          </a:p>
          <a:p>
            <a:pPr lvl="2"/>
            <a:r>
              <a:rPr lang="en-US" dirty="0"/>
              <a:t>May be more attractive to a smoker due to size.</a:t>
            </a:r>
          </a:p>
          <a:p>
            <a:pPr lvl="2"/>
            <a:r>
              <a:rPr lang="en-US" dirty="0"/>
              <a:t>More convenient.</a:t>
            </a:r>
          </a:p>
          <a:p>
            <a:pPr lvl="2"/>
            <a:r>
              <a:rPr lang="en-US" dirty="0"/>
              <a:t>More pocket and purse friendly.</a:t>
            </a:r>
          </a:p>
          <a:p>
            <a:pPr lvl="1"/>
            <a:r>
              <a:rPr lang="en-US" dirty="0"/>
              <a:t>Small Cons: </a:t>
            </a:r>
          </a:p>
          <a:p>
            <a:pPr lvl="2"/>
            <a:r>
              <a:rPr lang="en-US" dirty="0"/>
              <a:t>Limited features</a:t>
            </a:r>
          </a:p>
          <a:p>
            <a:pPr lvl="2"/>
            <a:r>
              <a:rPr lang="en-US" dirty="0"/>
              <a:t>Limited adjustability</a:t>
            </a:r>
          </a:p>
          <a:p>
            <a:pPr lvl="2"/>
            <a:r>
              <a:rPr lang="en-US" dirty="0"/>
              <a:t>Limited battery life</a:t>
            </a:r>
          </a:p>
          <a:p>
            <a:pPr lvl="2"/>
            <a:r>
              <a:rPr lang="en-US" dirty="0"/>
              <a:t>Limited power</a:t>
            </a:r>
          </a:p>
        </p:txBody>
      </p:sp>
      <p:sp>
        <p:nvSpPr>
          <p:cNvPr id="4" name="Date Placeholder 3">
            <a:extLst>
              <a:ext uri="{FF2B5EF4-FFF2-40B4-BE49-F238E27FC236}">
                <a16:creationId xmlns:a16="http://schemas.microsoft.com/office/drawing/2014/main" id="{464402E6-82ED-4E07-B786-84E5EE56CB60}"/>
              </a:ext>
            </a:extLst>
          </p:cNvPr>
          <p:cNvSpPr>
            <a:spLocks noGrp="1"/>
          </p:cNvSpPr>
          <p:nvPr>
            <p:ph type="dt" sz="half" idx="10"/>
          </p:nvPr>
        </p:nvSpPr>
        <p:spPr/>
        <p:txBody>
          <a:bodyPr/>
          <a:lstStyle/>
          <a:p>
            <a:fld id="{9C6621E3-3585-4DE4-8764-6C8DA93F29D9}" type="datetime1">
              <a:rPr lang="en-US" smtClean="0"/>
              <a:t>3/12/2019</a:t>
            </a:fld>
            <a:endParaRPr lang="en-US" dirty="0"/>
          </a:p>
        </p:txBody>
      </p:sp>
      <p:sp>
        <p:nvSpPr>
          <p:cNvPr id="5" name="Slide Number Placeholder 4">
            <a:extLst>
              <a:ext uri="{FF2B5EF4-FFF2-40B4-BE49-F238E27FC236}">
                <a16:creationId xmlns:a16="http://schemas.microsoft.com/office/drawing/2014/main" id="{7055ACBD-DC87-468E-B557-BCD4242BBF88}"/>
              </a:ext>
            </a:extLst>
          </p:cNvPr>
          <p:cNvSpPr>
            <a:spLocks noGrp="1"/>
          </p:cNvSpPr>
          <p:nvPr>
            <p:ph type="sldNum" sz="quarter" idx="12"/>
          </p:nvPr>
        </p:nvSpPr>
        <p:spPr/>
        <p:txBody>
          <a:bodyPr/>
          <a:lstStyle/>
          <a:p>
            <a:fld id="{6D22F896-40B5-4ADD-8801-0D06FADFA095}" type="slidenum">
              <a:rPr lang="en-US" smtClean="0"/>
              <a:t>19</a:t>
            </a:fld>
            <a:endParaRPr lang="en-US" dirty="0"/>
          </a:p>
        </p:txBody>
      </p:sp>
      <p:sp>
        <p:nvSpPr>
          <p:cNvPr id="6" name="Footer Placeholder 5">
            <a:extLst>
              <a:ext uri="{FF2B5EF4-FFF2-40B4-BE49-F238E27FC236}">
                <a16:creationId xmlns:a16="http://schemas.microsoft.com/office/drawing/2014/main" id="{B1F0A28B-C616-4727-9E2F-8179F131C024}"/>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7547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E329F1-7EC3-49E8-9777-4E303A582811}"/>
              </a:ext>
            </a:extLst>
          </p:cNvPr>
          <p:cNvPicPr>
            <a:picLocks noChangeAspect="1"/>
          </p:cNvPicPr>
          <p:nvPr/>
        </p:nvPicPr>
        <p:blipFill>
          <a:blip r:embed="rId2"/>
          <a:stretch>
            <a:fillRect/>
          </a:stretch>
        </p:blipFill>
        <p:spPr>
          <a:xfrm>
            <a:off x="1712611" y="1259493"/>
            <a:ext cx="2834863" cy="2286181"/>
          </a:xfrm>
          <a:prstGeom prst="rect">
            <a:avLst/>
          </a:prstGeom>
        </p:spPr>
      </p:pic>
      <p:sp>
        <p:nvSpPr>
          <p:cNvPr id="2" name="Title 1">
            <a:extLst>
              <a:ext uri="{FF2B5EF4-FFF2-40B4-BE49-F238E27FC236}">
                <a16:creationId xmlns:a16="http://schemas.microsoft.com/office/drawing/2014/main" id="{E2894F1D-6AD9-4058-9E01-397C61E13493}"/>
              </a:ext>
            </a:extLst>
          </p:cNvPr>
          <p:cNvSpPr>
            <a:spLocks noGrp="1"/>
          </p:cNvSpPr>
          <p:nvPr>
            <p:ph type="title"/>
          </p:nvPr>
        </p:nvSpPr>
        <p:spPr>
          <a:xfrm>
            <a:off x="3060700" y="180173"/>
            <a:ext cx="8610600" cy="1293028"/>
          </a:xfrm>
        </p:spPr>
        <p:txBody>
          <a:bodyPr/>
          <a:lstStyle/>
          <a:p>
            <a:r>
              <a:rPr lang="en-US" dirty="0"/>
              <a:t>THANK YOU sponsors!</a:t>
            </a:r>
          </a:p>
        </p:txBody>
      </p:sp>
      <p:pic>
        <p:nvPicPr>
          <p:cNvPr id="9" name="Picture 8">
            <a:extLst>
              <a:ext uri="{FF2B5EF4-FFF2-40B4-BE49-F238E27FC236}">
                <a16:creationId xmlns:a16="http://schemas.microsoft.com/office/drawing/2014/main" id="{8C097209-9107-4C2E-8A44-4F91919C8AA9}"/>
              </a:ext>
            </a:extLst>
          </p:cNvPr>
          <p:cNvPicPr>
            <a:picLocks noChangeAspect="1"/>
          </p:cNvPicPr>
          <p:nvPr/>
        </p:nvPicPr>
        <p:blipFill>
          <a:blip r:embed="rId3"/>
          <a:stretch>
            <a:fillRect/>
          </a:stretch>
        </p:blipFill>
        <p:spPr>
          <a:xfrm>
            <a:off x="1712612" y="3242692"/>
            <a:ext cx="2304203" cy="1858229"/>
          </a:xfrm>
          <a:prstGeom prst="rect">
            <a:avLst/>
          </a:prstGeom>
        </p:spPr>
      </p:pic>
      <p:pic>
        <p:nvPicPr>
          <p:cNvPr id="14" name="Picture 13">
            <a:extLst>
              <a:ext uri="{FF2B5EF4-FFF2-40B4-BE49-F238E27FC236}">
                <a16:creationId xmlns:a16="http://schemas.microsoft.com/office/drawing/2014/main" id="{1E0E4173-212C-4A64-8BCA-19D1639F4CE5}"/>
              </a:ext>
            </a:extLst>
          </p:cNvPr>
          <p:cNvPicPr>
            <a:picLocks noChangeAspect="1"/>
          </p:cNvPicPr>
          <p:nvPr/>
        </p:nvPicPr>
        <p:blipFill>
          <a:blip r:embed="rId4"/>
          <a:stretch>
            <a:fillRect/>
          </a:stretch>
        </p:blipFill>
        <p:spPr>
          <a:xfrm>
            <a:off x="5212081" y="1473201"/>
            <a:ext cx="2095166" cy="1689651"/>
          </a:xfrm>
          <a:prstGeom prst="rect">
            <a:avLst/>
          </a:prstGeom>
        </p:spPr>
      </p:pic>
      <p:pic>
        <p:nvPicPr>
          <p:cNvPr id="16" name="Picture 15">
            <a:extLst>
              <a:ext uri="{FF2B5EF4-FFF2-40B4-BE49-F238E27FC236}">
                <a16:creationId xmlns:a16="http://schemas.microsoft.com/office/drawing/2014/main" id="{3C7CAFC1-21A7-4362-8720-1C1711FE365C}"/>
              </a:ext>
            </a:extLst>
          </p:cNvPr>
          <p:cNvPicPr>
            <a:picLocks noChangeAspect="1"/>
          </p:cNvPicPr>
          <p:nvPr/>
        </p:nvPicPr>
        <p:blipFill>
          <a:blip r:embed="rId5"/>
          <a:stretch>
            <a:fillRect/>
          </a:stretch>
        </p:blipFill>
        <p:spPr>
          <a:xfrm>
            <a:off x="1712612" y="5192214"/>
            <a:ext cx="1842159" cy="1485613"/>
          </a:xfrm>
          <a:prstGeom prst="rect">
            <a:avLst/>
          </a:prstGeom>
        </p:spPr>
      </p:pic>
      <p:pic>
        <p:nvPicPr>
          <p:cNvPr id="20" name="Picture 19">
            <a:extLst>
              <a:ext uri="{FF2B5EF4-FFF2-40B4-BE49-F238E27FC236}">
                <a16:creationId xmlns:a16="http://schemas.microsoft.com/office/drawing/2014/main" id="{6F6C5338-39D2-4F34-BB46-5A0677374792}"/>
              </a:ext>
            </a:extLst>
          </p:cNvPr>
          <p:cNvPicPr>
            <a:picLocks noChangeAspect="1"/>
          </p:cNvPicPr>
          <p:nvPr/>
        </p:nvPicPr>
        <p:blipFill>
          <a:blip r:embed="rId6"/>
          <a:stretch>
            <a:fillRect/>
          </a:stretch>
        </p:blipFill>
        <p:spPr>
          <a:xfrm>
            <a:off x="4860792" y="3054628"/>
            <a:ext cx="2619293" cy="2112334"/>
          </a:xfrm>
          <a:prstGeom prst="rect">
            <a:avLst/>
          </a:prstGeom>
        </p:spPr>
      </p:pic>
      <p:pic>
        <p:nvPicPr>
          <p:cNvPr id="22" name="Picture 21">
            <a:extLst>
              <a:ext uri="{FF2B5EF4-FFF2-40B4-BE49-F238E27FC236}">
                <a16:creationId xmlns:a16="http://schemas.microsoft.com/office/drawing/2014/main" id="{9983FF3F-50E4-46DC-BCBC-D48965BCC713}"/>
              </a:ext>
            </a:extLst>
          </p:cNvPr>
          <p:cNvPicPr>
            <a:picLocks noChangeAspect="1"/>
          </p:cNvPicPr>
          <p:nvPr/>
        </p:nvPicPr>
        <p:blipFill>
          <a:blip r:embed="rId7"/>
          <a:stretch>
            <a:fillRect/>
          </a:stretch>
        </p:blipFill>
        <p:spPr>
          <a:xfrm>
            <a:off x="8149648" y="1384462"/>
            <a:ext cx="2304204" cy="1858230"/>
          </a:xfrm>
          <a:prstGeom prst="rect">
            <a:avLst/>
          </a:prstGeom>
        </p:spPr>
      </p:pic>
      <p:pic>
        <p:nvPicPr>
          <p:cNvPr id="24" name="Picture 23">
            <a:extLst>
              <a:ext uri="{FF2B5EF4-FFF2-40B4-BE49-F238E27FC236}">
                <a16:creationId xmlns:a16="http://schemas.microsoft.com/office/drawing/2014/main" id="{ED7E74EF-C9F5-45FB-B939-9BA2E1683357}"/>
              </a:ext>
            </a:extLst>
          </p:cNvPr>
          <p:cNvPicPr>
            <a:picLocks noChangeAspect="1"/>
          </p:cNvPicPr>
          <p:nvPr/>
        </p:nvPicPr>
        <p:blipFill>
          <a:blip r:embed="rId8"/>
          <a:stretch>
            <a:fillRect/>
          </a:stretch>
        </p:blipFill>
        <p:spPr>
          <a:xfrm>
            <a:off x="8144691" y="3116756"/>
            <a:ext cx="2619293" cy="2112334"/>
          </a:xfrm>
          <a:prstGeom prst="rect">
            <a:avLst/>
          </a:prstGeom>
        </p:spPr>
      </p:pic>
      <p:sp>
        <p:nvSpPr>
          <p:cNvPr id="3" name="Date Placeholder 2">
            <a:extLst>
              <a:ext uri="{FF2B5EF4-FFF2-40B4-BE49-F238E27FC236}">
                <a16:creationId xmlns:a16="http://schemas.microsoft.com/office/drawing/2014/main" id="{EE470935-46E7-4D7D-B7F6-DA1CE9E53351}"/>
              </a:ext>
            </a:extLst>
          </p:cNvPr>
          <p:cNvSpPr>
            <a:spLocks noGrp="1"/>
          </p:cNvSpPr>
          <p:nvPr>
            <p:ph type="dt" sz="half" idx="10"/>
          </p:nvPr>
        </p:nvSpPr>
        <p:spPr/>
        <p:txBody>
          <a:bodyPr/>
          <a:lstStyle/>
          <a:p>
            <a:fld id="{2500B049-CC10-4501-B959-F7F901291F20}" type="datetime1">
              <a:rPr lang="en-US" smtClean="0"/>
              <a:t>3/12/2019</a:t>
            </a:fld>
            <a:endParaRPr lang="en-US" dirty="0"/>
          </a:p>
        </p:txBody>
      </p:sp>
      <p:sp>
        <p:nvSpPr>
          <p:cNvPr id="4" name="Slide Number Placeholder 3">
            <a:extLst>
              <a:ext uri="{FF2B5EF4-FFF2-40B4-BE49-F238E27FC236}">
                <a16:creationId xmlns:a16="http://schemas.microsoft.com/office/drawing/2014/main" id="{916B7C63-F919-47E4-8F10-F0F3D2A3FBBF}"/>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5" name="Footer Placeholder 4">
            <a:extLst>
              <a:ext uri="{FF2B5EF4-FFF2-40B4-BE49-F238E27FC236}">
                <a16:creationId xmlns:a16="http://schemas.microsoft.com/office/drawing/2014/main" id="{B2633A46-AB60-486B-B2E0-FF1F4C6A9325}"/>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31491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Large vs. small device</a:t>
            </a:r>
          </a:p>
          <a:p>
            <a:pPr lvl="1"/>
            <a:r>
              <a:rPr lang="en-US" dirty="0"/>
              <a:t>Large Pros:</a:t>
            </a:r>
          </a:p>
          <a:p>
            <a:pPr lvl="2"/>
            <a:r>
              <a:rPr lang="en-US" dirty="0"/>
              <a:t>Feature rich.</a:t>
            </a:r>
          </a:p>
          <a:p>
            <a:pPr lvl="2"/>
            <a:r>
              <a:rPr lang="en-US" dirty="0"/>
              <a:t>Increased battery life. </a:t>
            </a:r>
          </a:p>
          <a:p>
            <a:pPr lvl="2"/>
            <a:r>
              <a:rPr lang="en-US" dirty="0"/>
              <a:t>Informational feedback due to screens.</a:t>
            </a:r>
          </a:p>
          <a:p>
            <a:pPr lvl="2"/>
            <a:r>
              <a:rPr lang="en-US" dirty="0"/>
              <a:t>Can grow and adjust with your vaping preference. </a:t>
            </a:r>
          </a:p>
          <a:p>
            <a:pPr lvl="1"/>
            <a:r>
              <a:rPr lang="en-US" dirty="0"/>
              <a:t>Large Cons: </a:t>
            </a:r>
          </a:p>
          <a:p>
            <a:pPr lvl="2"/>
            <a:r>
              <a:rPr lang="en-US" dirty="0"/>
              <a:t>May be less attractive to a smoker due to size.</a:t>
            </a:r>
          </a:p>
          <a:p>
            <a:pPr lvl="2"/>
            <a:r>
              <a:rPr lang="en-US" dirty="0"/>
              <a:t>Learning curve for features</a:t>
            </a:r>
          </a:p>
          <a:p>
            <a:pPr lvl="2"/>
            <a:r>
              <a:rPr lang="en-US" dirty="0"/>
              <a:t>Heavy and less pocket or purse friendly.</a:t>
            </a:r>
          </a:p>
        </p:txBody>
      </p:sp>
      <p:sp>
        <p:nvSpPr>
          <p:cNvPr id="4" name="Date Placeholder 3">
            <a:extLst>
              <a:ext uri="{FF2B5EF4-FFF2-40B4-BE49-F238E27FC236}">
                <a16:creationId xmlns:a16="http://schemas.microsoft.com/office/drawing/2014/main" id="{EF029F13-FD8C-473C-A77A-6EE92B3FA542}"/>
              </a:ext>
            </a:extLst>
          </p:cNvPr>
          <p:cNvSpPr>
            <a:spLocks noGrp="1"/>
          </p:cNvSpPr>
          <p:nvPr>
            <p:ph type="dt" sz="half" idx="10"/>
          </p:nvPr>
        </p:nvSpPr>
        <p:spPr/>
        <p:txBody>
          <a:bodyPr/>
          <a:lstStyle/>
          <a:p>
            <a:fld id="{6675F19B-22EF-4B07-8718-06CF0AA23BA7}" type="datetime1">
              <a:rPr lang="en-US" smtClean="0"/>
              <a:t>3/12/2019</a:t>
            </a:fld>
            <a:endParaRPr lang="en-US" dirty="0"/>
          </a:p>
        </p:txBody>
      </p:sp>
      <p:sp>
        <p:nvSpPr>
          <p:cNvPr id="5" name="Slide Number Placeholder 4">
            <a:extLst>
              <a:ext uri="{FF2B5EF4-FFF2-40B4-BE49-F238E27FC236}">
                <a16:creationId xmlns:a16="http://schemas.microsoft.com/office/drawing/2014/main" id="{995799FF-7473-4664-AA2F-2A38B8D9837F}"/>
              </a:ext>
            </a:extLst>
          </p:cNvPr>
          <p:cNvSpPr>
            <a:spLocks noGrp="1"/>
          </p:cNvSpPr>
          <p:nvPr>
            <p:ph type="sldNum" sz="quarter" idx="12"/>
          </p:nvPr>
        </p:nvSpPr>
        <p:spPr/>
        <p:txBody>
          <a:bodyPr/>
          <a:lstStyle/>
          <a:p>
            <a:fld id="{6D22F896-40B5-4ADD-8801-0D06FADFA095}" type="slidenum">
              <a:rPr lang="en-US" smtClean="0"/>
              <a:t>20</a:t>
            </a:fld>
            <a:endParaRPr lang="en-US" dirty="0"/>
          </a:p>
        </p:txBody>
      </p:sp>
      <p:sp>
        <p:nvSpPr>
          <p:cNvPr id="6" name="Footer Placeholder 5">
            <a:extLst>
              <a:ext uri="{FF2B5EF4-FFF2-40B4-BE49-F238E27FC236}">
                <a16:creationId xmlns:a16="http://schemas.microsoft.com/office/drawing/2014/main" id="{132B5BEF-3CF6-419C-8C2D-1C0FFD0412BA}"/>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750826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Internal vs. external batteries (this choice mostly on medium to large devices)</a:t>
            </a:r>
          </a:p>
          <a:p>
            <a:pPr lvl="1"/>
            <a:r>
              <a:rPr lang="en-US" dirty="0"/>
              <a:t>Internal Pros:</a:t>
            </a:r>
          </a:p>
          <a:p>
            <a:pPr lvl="2"/>
            <a:r>
              <a:rPr lang="en-US" dirty="0"/>
              <a:t>Battery selection already made for you.  You don’t have to figure it out.</a:t>
            </a:r>
          </a:p>
          <a:p>
            <a:pPr lvl="2"/>
            <a:r>
              <a:rPr lang="en-US" dirty="0"/>
              <a:t>No concern over battery covering wear. </a:t>
            </a:r>
          </a:p>
          <a:p>
            <a:pPr lvl="1"/>
            <a:r>
              <a:rPr lang="en-US" dirty="0"/>
              <a:t>Internal Cons: </a:t>
            </a:r>
          </a:p>
          <a:p>
            <a:pPr lvl="2"/>
            <a:r>
              <a:rPr lang="en-US" dirty="0"/>
              <a:t>Battery charge cycle life.</a:t>
            </a:r>
          </a:p>
          <a:p>
            <a:pPr lvl="2"/>
            <a:r>
              <a:rPr lang="en-US" dirty="0"/>
              <a:t>Cannot use external charger.</a:t>
            </a:r>
          </a:p>
          <a:p>
            <a:pPr lvl="2"/>
            <a:r>
              <a:rPr lang="en-US" dirty="0"/>
              <a:t>Cannot switch batteries when empty.</a:t>
            </a:r>
          </a:p>
        </p:txBody>
      </p:sp>
      <p:sp>
        <p:nvSpPr>
          <p:cNvPr id="4" name="Date Placeholder 3">
            <a:extLst>
              <a:ext uri="{FF2B5EF4-FFF2-40B4-BE49-F238E27FC236}">
                <a16:creationId xmlns:a16="http://schemas.microsoft.com/office/drawing/2014/main" id="{4EBED078-5DA6-433F-AB2E-FE2493F1200E}"/>
              </a:ext>
            </a:extLst>
          </p:cNvPr>
          <p:cNvSpPr>
            <a:spLocks noGrp="1"/>
          </p:cNvSpPr>
          <p:nvPr>
            <p:ph type="dt" sz="half" idx="10"/>
          </p:nvPr>
        </p:nvSpPr>
        <p:spPr/>
        <p:txBody>
          <a:bodyPr/>
          <a:lstStyle/>
          <a:p>
            <a:fld id="{267AB9A4-AE22-4977-A739-7F3C8EE381DB}" type="datetime1">
              <a:rPr lang="en-US" smtClean="0"/>
              <a:t>3/12/2019</a:t>
            </a:fld>
            <a:endParaRPr lang="en-US" dirty="0"/>
          </a:p>
        </p:txBody>
      </p:sp>
      <p:sp>
        <p:nvSpPr>
          <p:cNvPr id="5" name="Slide Number Placeholder 4">
            <a:extLst>
              <a:ext uri="{FF2B5EF4-FFF2-40B4-BE49-F238E27FC236}">
                <a16:creationId xmlns:a16="http://schemas.microsoft.com/office/drawing/2014/main" id="{ECAA920D-B29F-4B85-96F2-0B179152C466}"/>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6" name="Footer Placeholder 5">
            <a:extLst>
              <a:ext uri="{FF2B5EF4-FFF2-40B4-BE49-F238E27FC236}">
                <a16:creationId xmlns:a16="http://schemas.microsoft.com/office/drawing/2014/main" id="{0BDD67FA-4B03-445D-B034-459FC13BF4DB}"/>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219750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Internal vs. external batteries (this choice mostly on medium to large devices)</a:t>
            </a:r>
          </a:p>
          <a:p>
            <a:pPr lvl="1"/>
            <a:r>
              <a:rPr lang="en-US" dirty="0"/>
              <a:t>External Pros:</a:t>
            </a:r>
          </a:p>
          <a:p>
            <a:pPr lvl="2"/>
            <a:r>
              <a:rPr lang="en-US" dirty="0"/>
              <a:t>Can use quality external smart charger.</a:t>
            </a:r>
          </a:p>
          <a:p>
            <a:pPr lvl="2"/>
            <a:r>
              <a:rPr lang="en-US" dirty="0"/>
              <a:t>Can switch batteries when empty. </a:t>
            </a:r>
          </a:p>
          <a:p>
            <a:pPr lvl="2"/>
            <a:r>
              <a:rPr lang="en-US" dirty="0"/>
              <a:t>Can choose battery you want.</a:t>
            </a:r>
          </a:p>
          <a:p>
            <a:pPr lvl="1"/>
            <a:r>
              <a:rPr lang="en-US" dirty="0"/>
              <a:t>External Cons: </a:t>
            </a:r>
          </a:p>
          <a:p>
            <a:pPr lvl="2"/>
            <a:r>
              <a:rPr lang="en-US" dirty="0"/>
              <a:t>Spare batteries must be properly protected.</a:t>
            </a:r>
          </a:p>
          <a:p>
            <a:pPr lvl="2"/>
            <a:r>
              <a:rPr lang="en-US" dirty="0"/>
              <a:t>Decision and confusion over which battery to use.</a:t>
            </a:r>
          </a:p>
          <a:p>
            <a:pPr lvl="2"/>
            <a:r>
              <a:rPr lang="en-US" dirty="0"/>
              <a:t>Battery cover wear over time.  Must be aware of battery’s condition.</a:t>
            </a:r>
          </a:p>
        </p:txBody>
      </p:sp>
      <p:sp>
        <p:nvSpPr>
          <p:cNvPr id="4" name="Date Placeholder 3">
            <a:extLst>
              <a:ext uri="{FF2B5EF4-FFF2-40B4-BE49-F238E27FC236}">
                <a16:creationId xmlns:a16="http://schemas.microsoft.com/office/drawing/2014/main" id="{19E3FFDA-BCAD-4BD3-B0C9-087FDE41ECEF}"/>
              </a:ext>
            </a:extLst>
          </p:cNvPr>
          <p:cNvSpPr>
            <a:spLocks noGrp="1"/>
          </p:cNvSpPr>
          <p:nvPr>
            <p:ph type="dt" sz="half" idx="10"/>
          </p:nvPr>
        </p:nvSpPr>
        <p:spPr/>
        <p:txBody>
          <a:bodyPr/>
          <a:lstStyle/>
          <a:p>
            <a:fld id="{1CF9760E-EE06-4D3B-802A-B792F9851D8A}" type="datetime1">
              <a:rPr lang="en-US" smtClean="0"/>
              <a:t>3/12/2019</a:t>
            </a:fld>
            <a:endParaRPr lang="en-US" dirty="0"/>
          </a:p>
        </p:txBody>
      </p:sp>
      <p:sp>
        <p:nvSpPr>
          <p:cNvPr id="5" name="Slide Number Placeholder 4">
            <a:extLst>
              <a:ext uri="{FF2B5EF4-FFF2-40B4-BE49-F238E27FC236}">
                <a16:creationId xmlns:a16="http://schemas.microsoft.com/office/drawing/2014/main" id="{6F02B273-2CA3-4774-ABA6-809A4A1D096D}"/>
              </a:ext>
            </a:extLst>
          </p:cNvPr>
          <p:cNvSpPr>
            <a:spLocks noGrp="1"/>
          </p:cNvSpPr>
          <p:nvPr>
            <p:ph type="sldNum" sz="quarter" idx="12"/>
          </p:nvPr>
        </p:nvSpPr>
        <p:spPr/>
        <p:txBody>
          <a:bodyPr/>
          <a:lstStyle/>
          <a:p>
            <a:fld id="{6D22F896-40B5-4ADD-8801-0D06FADFA095}" type="slidenum">
              <a:rPr lang="en-US" smtClean="0"/>
              <a:t>22</a:t>
            </a:fld>
            <a:endParaRPr lang="en-US" dirty="0"/>
          </a:p>
        </p:txBody>
      </p:sp>
      <p:sp>
        <p:nvSpPr>
          <p:cNvPr id="6" name="Footer Placeholder 5">
            <a:extLst>
              <a:ext uri="{FF2B5EF4-FFF2-40B4-BE49-F238E27FC236}">
                <a16:creationId xmlns:a16="http://schemas.microsoft.com/office/drawing/2014/main" id="{9439D6B0-C7A8-427B-A039-2AA56EBC8F8B}"/>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5794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All-In-One (AIO) vs. Traditional (510)</a:t>
            </a:r>
          </a:p>
          <a:p>
            <a:pPr lvl="1"/>
            <a:r>
              <a:rPr lang="en-US" dirty="0"/>
              <a:t>AIO Pros:</a:t>
            </a:r>
          </a:p>
          <a:p>
            <a:pPr lvl="2"/>
            <a:r>
              <a:rPr lang="en-US" dirty="0"/>
              <a:t>Typically easier to use.</a:t>
            </a:r>
          </a:p>
          <a:p>
            <a:pPr lvl="2"/>
            <a:r>
              <a:rPr lang="en-US" dirty="0"/>
              <a:t>Less parts.</a:t>
            </a:r>
          </a:p>
          <a:p>
            <a:pPr lvl="2"/>
            <a:r>
              <a:rPr lang="en-US" dirty="0"/>
              <a:t>System designed to work together.</a:t>
            </a:r>
          </a:p>
          <a:p>
            <a:pPr lvl="1"/>
            <a:r>
              <a:rPr lang="en-US" dirty="0"/>
              <a:t>AIO Cons: </a:t>
            </a:r>
          </a:p>
          <a:p>
            <a:pPr lvl="2"/>
            <a:r>
              <a:rPr lang="en-US" dirty="0"/>
              <a:t>Some are difficult to clean. </a:t>
            </a:r>
          </a:p>
          <a:p>
            <a:pPr lvl="2"/>
            <a:r>
              <a:rPr lang="en-US" dirty="0"/>
              <a:t>Typically less adjustable.</a:t>
            </a:r>
          </a:p>
        </p:txBody>
      </p:sp>
      <p:sp>
        <p:nvSpPr>
          <p:cNvPr id="4" name="Date Placeholder 3">
            <a:extLst>
              <a:ext uri="{FF2B5EF4-FFF2-40B4-BE49-F238E27FC236}">
                <a16:creationId xmlns:a16="http://schemas.microsoft.com/office/drawing/2014/main" id="{4128F40E-0A2A-4580-A354-480D4E522708}"/>
              </a:ext>
            </a:extLst>
          </p:cNvPr>
          <p:cNvSpPr>
            <a:spLocks noGrp="1"/>
          </p:cNvSpPr>
          <p:nvPr>
            <p:ph type="dt" sz="half" idx="10"/>
          </p:nvPr>
        </p:nvSpPr>
        <p:spPr/>
        <p:txBody>
          <a:bodyPr/>
          <a:lstStyle/>
          <a:p>
            <a:fld id="{3460EF1E-E27C-44DB-A7ED-642A888F37BD}" type="datetime1">
              <a:rPr lang="en-US" smtClean="0"/>
              <a:t>3/12/2019</a:t>
            </a:fld>
            <a:endParaRPr lang="en-US" dirty="0"/>
          </a:p>
        </p:txBody>
      </p:sp>
      <p:sp>
        <p:nvSpPr>
          <p:cNvPr id="5" name="Slide Number Placeholder 4">
            <a:extLst>
              <a:ext uri="{FF2B5EF4-FFF2-40B4-BE49-F238E27FC236}">
                <a16:creationId xmlns:a16="http://schemas.microsoft.com/office/drawing/2014/main" id="{5BB879E0-975B-410E-B4C4-78CF00761A9C}"/>
              </a:ext>
            </a:extLst>
          </p:cNvPr>
          <p:cNvSpPr>
            <a:spLocks noGrp="1"/>
          </p:cNvSpPr>
          <p:nvPr>
            <p:ph type="sldNum" sz="quarter" idx="12"/>
          </p:nvPr>
        </p:nvSpPr>
        <p:spPr/>
        <p:txBody>
          <a:bodyPr/>
          <a:lstStyle/>
          <a:p>
            <a:fld id="{6D22F896-40B5-4ADD-8801-0D06FADFA095}" type="slidenum">
              <a:rPr lang="en-US" smtClean="0"/>
              <a:t>23</a:t>
            </a:fld>
            <a:endParaRPr lang="en-US" dirty="0"/>
          </a:p>
        </p:txBody>
      </p:sp>
      <p:sp>
        <p:nvSpPr>
          <p:cNvPr id="6" name="Footer Placeholder 5">
            <a:extLst>
              <a:ext uri="{FF2B5EF4-FFF2-40B4-BE49-F238E27FC236}">
                <a16:creationId xmlns:a16="http://schemas.microsoft.com/office/drawing/2014/main" id="{EB1FD668-9CD4-4026-9633-DD28DEFCD1B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239841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All-In-One (AIO) vs. Traditional (510)</a:t>
            </a:r>
          </a:p>
          <a:p>
            <a:pPr lvl="1"/>
            <a:r>
              <a:rPr lang="en-US" dirty="0"/>
              <a:t>Traditional Pros:</a:t>
            </a:r>
          </a:p>
          <a:p>
            <a:pPr lvl="2"/>
            <a:r>
              <a:rPr lang="en-US" dirty="0"/>
              <a:t>510 connection gives the ability to use any tank with any device</a:t>
            </a:r>
          </a:p>
          <a:p>
            <a:pPr lvl="2"/>
            <a:endParaRPr lang="en-US" dirty="0"/>
          </a:p>
          <a:p>
            <a:pPr lvl="1"/>
            <a:r>
              <a:rPr lang="en-US" dirty="0"/>
              <a:t>Traditional Cons: </a:t>
            </a:r>
          </a:p>
          <a:p>
            <a:pPr lvl="2"/>
            <a:r>
              <a:rPr lang="en-US" dirty="0"/>
              <a:t>510 connection gives the ability to use any tank with any device</a:t>
            </a:r>
          </a:p>
        </p:txBody>
      </p:sp>
      <p:sp>
        <p:nvSpPr>
          <p:cNvPr id="4" name="Date Placeholder 3">
            <a:extLst>
              <a:ext uri="{FF2B5EF4-FFF2-40B4-BE49-F238E27FC236}">
                <a16:creationId xmlns:a16="http://schemas.microsoft.com/office/drawing/2014/main" id="{AF8A4D6B-8B0A-463B-B6DD-5A1421748DDE}"/>
              </a:ext>
            </a:extLst>
          </p:cNvPr>
          <p:cNvSpPr>
            <a:spLocks noGrp="1"/>
          </p:cNvSpPr>
          <p:nvPr>
            <p:ph type="dt" sz="half" idx="10"/>
          </p:nvPr>
        </p:nvSpPr>
        <p:spPr/>
        <p:txBody>
          <a:bodyPr/>
          <a:lstStyle/>
          <a:p>
            <a:fld id="{DBC4FB6C-7A40-4BA5-9792-17415AB24EEF}" type="datetime1">
              <a:rPr lang="en-US" smtClean="0"/>
              <a:t>3/12/2019</a:t>
            </a:fld>
            <a:endParaRPr lang="en-US" dirty="0"/>
          </a:p>
        </p:txBody>
      </p:sp>
      <p:sp>
        <p:nvSpPr>
          <p:cNvPr id="5" name="Slide Number Placeholder 4">
            <a:extLst>
              <a:ext uri="{FF2B5EF4-FFF2-40B4-BE49-F238E27FC236}">
                <a16:creationId xmlns:a16="http://schemas.microsoft.com/office/drawing/2014/main" id="{D295E940-3DC0-4B53-B59D-095159C5AE58}"/>
              </a:ext>
            </a:extLst>
          </p:cNvPr>
          <p:cNvSpPr>
            <a:spLocks noGrp="1"/>
          </p:cNvSpPr>
          <p:nvPr>
            <p:ph type="sldNum" sz="quarter" idx="12"/>
          </p:nvPr>
        </p:nvSpPr>
        <p:spPr/>
        <p:txBody>
          <a:bodyPr/>
          <a:lstStyle/>
          <a:p>
            <a:fld id="{6D22F896-40B5-4ADD-8801-0D06FADFA095}" type="slidenum">
              <a:rPr lang="en-US" smtClean="0"/>
              <a:t>24</a:t>
            </a:fld>
            <a:endParaRPr lang="en-US" dirty="0"/>
          </a:p>
        </p:txBody>
      </p:sp>
      <p:sp>
        <p:nvSpPr>
          <p:cNvPr id="6" name="Footer Placeholder 5">
            <a:extLst>
              <a:ext uri="{FF2B5EF4-FFF2-40B4-BE49-F238E27FC236}">
                <a16:creationId xmlns:a16="http://schemas.microsoft.com/office/drawing/2014/main" id="{DC2F9CC4-E430-4EAE-B91C-C98ABC6ABCD5}"/>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659092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Liquid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E-Liquid Types</a:t>
            </a:r>
          </a:p>
          <a:p>
            <a:pPr lvl="1"/>
            <a:r>
              <a:rPr lang="en-US" dirty="0"/>
              <a:t>Standard vs. Salt.</a:t>
            </a:r>
          </a:p>
          <a:p>
            <a:pPr lvl="1"/>
            <a:r>
              <a:rPr lang="en-US" dirty="0"/>
              <a:t>PG/VG Ratio.</a:t>
            </a:r>
          </a:p>
          <a:p>
            <a:pPr lvl="1"/>
            <a:r>
              <a:rPr lang="en-US" dirty="0"/>
              <a:t>Nicotine Strength.</a:t>
            </a:r>
          </a:p>
          <a:p>
            <a:pPr lvl="1"/>
            <a:r>
              <a:rPr lang="en-US" dirty="0"/>
              <a:t>Flavor Profiles.</a:t>
            </a:r>
          </a:p>
        </p:txBody>
      </p:sp>
      <p:sp>
        <p:nvSpPr>
          <p:cNvPr id="4" name="Date Placeholder 3">
            <a:extLst>
              <a:ext uri="{FF2B5EF4-FFF2-40B4-BE49-F238E27FC236}">
                <a16:creationId xmlns:a16="http://schemas.microsoft.com/office/drawing/2014/main" id="{840A2345-5F27-4FD7-8B6D-AD6DE05B58BA}"/>
              </a:ext>
            </a:extLst>
          </p:cNvPr>
          <p:cNvSpPr>
            <a:spLocks noGrp="1"/>
          </p:cNvSpPr>
          <p:nvPr>
            <p:ph type="dt" sz="half" idx="10"/>
          </p:nvPr>
        </p:nvSpPr>
        <p:spPr/>
        <p:txBody>
          <a:bodyPr/>
          <a:lstStyle/>
          <a:p>
            <a:fld id="{CDE0665C-7D40-4047-B4EC-35786485A067}" type="datetime1">
              <a:rPr lang="en-US" smtClean="0"/>
              <a:t>3/12/2019</a:t>
            </a:fld>
            <a:endParaRPr lang="en-US" dirty="0"/>
          </a:p>
        </p:txBody>
      </p:sp>
      <p:sp>
        <p:nvSpPr>
          <p:cNvPr id="5" name="Slide Number Placeholder 4">
            <a:extLst>
              <a:ext uri="{FF2B5EF4-FFF2-40B4-BE49-F238E27FC236}">
                <a16:creationId xmlns:a16="http://schemas.microsoft.com/office/drawing/2014/main" id="{BD7CFE0B-531F-419C-8EB3-9BAD126782E5}"/>
              </a:ext>
            </a:extLst>
          </p:cNvPr>
          <p:cNvSpPr>
            <a:spLocks noGrp="1"/>
          </p:cNvSpPr>
          <p:nvPr>
            <p:ph type="sldNum" sz="quarter" idx="12"/>
          </p:nvPr>
        </p:nvSpPr>
        <p:spPr/>
        <p:txBody>
          <a:bodyPr/>
          <a:lstStyle/>
          <a:p>
            <a:fld id="{6D22F896-40B5-4ADD-8801-0D06FADFA095}" type="slidenum">
              <a:rPr lang="en-US" smtClean="0"/>
              <a:t>25</a:t>
            </a:fld>
            <a:endParaRPr lang="en-US" dirty="0"/>
          </a:p>
        </p:txBody>
      </p:sp>
      <p:sp>
        <p:nvSpPr>
          <p:cNvPr id="6" name="Footer Placeholder 5">
            <a:extLst>
              <a:ext uri="{FF2B5EF4-FFF2-40B4-BE49-F238E27FC236}">
                <a16:creationId xmlns:a16="http://schemas.microsoft.com/office/drawing/2014/main" id="{48C83674-A5A7-4A37-95AB-B94F71446F32}"/>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920043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Liquid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Standard vs. Salt</a:t>
            </a:r>
          </a:p>
          <a:p>
            <a:pPr lvl="1"/>
            <a:r>
              <a:rPr lang="en-US" dirty="0"/>
              <a:t>Salt typically has higher nicotine strengths.</a:t>
            </a:r>
          </a:p>
          <a:p>
            <a:pPr lvl="1"/>
            <a:r>
              <a:rPr lang="en-US" dirty="0"/>
              <a:t>Salt is smoother with less throat hit.</a:t>
            </a:r>
          </a:p>
          <a:p>
            <a:pPr lvl="1"/>
            <a:r>
              <a:rPr lang="en-US" dirty="0"/>
              <a:t>Salt requires less power.</a:t>
            </a:r>
          </a:p>
          <a:p>
            <a:pPr lvl="1"/>
            <a:r>
              <a:rPr lang="en-US" dirty="0"/>
              <a:t>More addictive???</a:t>
            </a:r>
          </a:p>
          <a:p>
            <a:pPr lvl="1"/>
            <a:r>
              <a:rPr lang="en-US" dirty="0"/>
              <a:t>Standard has more “kick” when it comes to throat hit</a:t>
            </a:r>
          </a:p>
          <a:p>
            <a:pPr lvl="1"/>
            <a:r>
              <a:rPr lang="en-US" dirty="0"/>
              <a:t>Standard typically has more PG/VG ratio choices</a:t>
            </a:r>
          </a:p>
        </p:txBody>
      </p:sp>
      <p:sp>
        <p:nvSpPr>
          <p:cNvPr id="4" name="Date Placeholder 3">
            <a:extLst>
              <a:ext uri="{FF2B5EF4-FFF2-40B4-BE49-F238E27FC236}">
                <a16:creationId xmlns:a16="http://schemas.microsoft.com/office/drawing/2014/main" id="{59470284-C2A7-43CF-AD34-5D0D5EE6F78F}"/>
              </a:ext>
            </a:extLst>
          </p:cNvPr>
          <p:cNvSpPr>
            <a:spLocks noGrp="1"/>
          </p:cNvSpPr>
          <p:nvPr>
            <p:ph type="dt" sz="half" idx="10"/>
          </p:nvPr>
        </p:nvSpPr>
        <p:spPr/>
        <p:txBody>
          <a:bodyPr/>
          <a:lstStyle/>
          <a:p>
            <a:fld id="{8438E499-65EF-4883-B5BA-24D28940B176}" type="datetime1">
              <a:rPr lang="en-US" smtClean="0"/>
              <a:t>3/12/2019</a:t>
            </a:fld>
            <a:endParaRPr lang="en-US" dirty="0"/>
          </a:p>
        </p:txBody>
      </p:sp>
      <p:sp>
        <p:nvSpPr>
          <p:cNvPr id="5" name="Slide Number Placeholder 4">
            <a:extLst>
              <a:ext uri="{FF2B5EF4-FFF2-40B4-BE49-F238E27FC236}">
                <a16:creationId xmlns:a16="http://schemas.microsoft.com/office/drawing/2014/main" id="{C5834CD7-B7FA-47D1-9396-6282BDAAE576}"/>
              </a:ext>
            </a:extLst>
          </p:cNvPr>
          <p:cNvSpPr>
            <a:spLocks noGrp="1"/>
          </p:cNvSpPr>
          <p:nvPr>
            <p:ph type="sldNum" sz="quarter" idx="12"/>
          </p:nvPr>
        </p:nvSpPr>
        <p:spPr/>
        <p:txBody>
          <a:bodyPr/>
          <a:lstStyle/>
          <a:p>
            <a:fld id="{6D22F896-40B5-4ADD-8801-0D06FADFA095}" type="slidenum">
              <a:rPr lang="en-US" smtClean="0"/>
              <a:t>26</a:t>
            </a:fld>
            <a:endParaRPr lang="en-US" dirty="0"/>
          </a:p>
        </p:txBody>
      </p:sp>
      <p:sp>
        <p:nvSpPr>
          <p:cNvPr id="6" name="Footer Placeholder 5">
            <a:extLst>
              <a:ext uri="{FF2B5EF4-FFF2-40B4-BE49-F238E27FC236}">
                <a16:creationId xmlns:a16="http://schemas.microsoft.com/office/drawing/2014/main" id="{F095403D-880A-46C1-928A-AB445E87C71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990183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Liquid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PG/VG Ratios</a:t>
            </a:r>
          </a:p>
          <a:p>
            <a:pPr lvl="1"/>
            <a:r>
              <a:rPr lang="en-US" dirty="0"/>
              <a:t>Higher PG</a:t>
            </a:r>
          </a:p>
          <a:p>
            <a:pPr lvl="2"/>
            <a:r>
              <a:rPr lang="en-US" dirty="0"/>
              <a:t>Carries flavor better.</a:t>
            </a:r>
          </a:p>
          <a:p>
            <a:pPr lvl="2"/>
            <a:r>
              <a:rPr lang="en-US" dirty="0"/>
              <a:t>Less vapor.</a:t>
            </a:r>
          </a:p>
          <a:p>
            <a:pPr lvl="2"/>
            <a:r>
              <a:rPr lang="en-US" dirty="0"/>
              <a:t>More throat hit.</a:t>
            </a:r>
          </a:p>
          <a:p>
            <a:pPr lvl="2"/>
            <a:r>
              <a:rPr lang="en-US" dirty="0"/>
              <a:t>Wicks easier (thinner).</a:t>
            </a:r>
          </a:p>
          <a:p>
            <a:pPr lvl="1"/>
            <a:r>
              <a:rPr lang="en-US" dirty="0"/>
              <a:t>Higher VG</a:t>
            </a:r>
          </a:p>
          <a:p>
            <a:pPr lvl="2"/>
            <a:r>
              <a:rPr lang="en-US" dirty="0"/>
              <a:t>Requires more flavoring.</a:t>
            </a:r>
          </a:p>
          <a:p>
            <a:pPr lvl="2"/>
            <a:r>
              <a:rPr lang="en-US" dirty="0"/>
              <a:t>Less throat hit.</a:t>
            </a:r>
          </a:p>
          <a:p>
            <a:pPr lvl="2"/>
            <a:r>
              <a:rPr lang="en-US" dirty="0"/>
              <a:t>More vapor.</a:t>
            </a:r>
          </a:p>
          <a:p>
            <a:pPr lvl="2"/>
            <a:r>
              <a:rPr lang="en-US" dirty="0"/>
              <a:t>Harder to wick (thicker).</a:t>
            </a:r>
          </a:p>
        </p:txBody>
      </p:sp>
      <p:sp>
        <p:nvSpPr>
          <p:cNvPr id="4" name="Date Placeholder 3">
            <a:extLst>
              <a:ext uri="{FF2B5EF4-FFF2-40B4-BE49-F238E27FC236}">
                <a16:creationId xmlns:a16="http://schemas.microsoft.com/office/drawing/2014/main" id="{BB68C591-8518-4C0A-9C92-EBB5B29EF423}"/>
              </a:ext>
            </a:extLst>
          </p:cNvPr>
          <p:cNvSpPr>
            <a:spLocks noGrp="1"/>
          </p:cNvSpPr>
          <p:nvPr>
            <p:ph type="dt" sz="half" idx="10"/>
          </p:nvPr>
        </p:nvSpPr>
        <p:spPr/>
        <p:txBody>
          <a:bodyPr/>
          <a:lstStyle/>
          <a:p>
            <a:fld id="{C551E844-EAFC-46A0-971F-D9E54777CD71}" type="datetime1">
              <a:rPr lang="en-US" smtClean="0"/>
              <a:t>3/12/2019</a:t>
            </a:fld>
            <a:endParaRPr lang="en-US" dirty="0"/>
          </a:p>
        </p:txBody>
      </p:sp>
      <p:sp>
        <p:nvSpPr>
          <p:cNvPr id="5" name="Slide Number Placeholder 4">
            <a:extLst>
              <a:ext uri="{FF2B5EF4-FFF2-40B4-BE49-F238E27FC236}">
                <a16:creationId xmlns:a16="http://schemas.microsoft.com/office/drawing/2014/main" id="{70C937CD-F06D-48FF-9D50-0FBD51C077B7}"/>
              </a:ext>
            </a:extLst>
          </p:cNvPr>
          <p:cNvSpPr>
            <a:spLocks noGrp="1"/>
          </p:cNvSpPr>
          <p:nvPr>
            <p:ph type="sldNum" sz="quarter" idx="12"/>
          </p:nvPr>
        </p:nvSpPr>
        <p:spPr/>
        <p:txBody>
          <a:bodyPr/>
          <a:lstStyle/>
          <a:p>
            <a:fld id="{6D22F896-40B5-4ADD-8801-0D06FADFA095}" type="slidenum">
              <a:rPr lang="en-US" smtClean="0"/>
              <a:t>27</a:t>
            </a:fld>
            <a:endParaRPr lang="en-US" dirty="0"/>
          </a:p>
        </p:txBody>
      </p:sp>
      <p:sp>
        <p:nvSpPr>
          <p:cNvPr id="6" name="Footer Placeholder 5">
            <a:extLst>
              <a:ext uri="{FF2B5EF4-FFF2-40B4-BE49-F238E27FC236}">
                <a16:creationId xmlns:a16="http://schemas.microsoft.com/office/drawing/2014/main" id="{8BBDE289-79B6-4985-81F2-ABA73B01E0D7}"/>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221128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Liquid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normAutofit/>
          </a:bodyPr>
          <a:lstStyle/>
          <a:p>
            <a:r>
              <a:rPr lang="en-US" dirty="0"/>
              <a:t>Nicotine </a:t>
            </a:r>
            <a:r>
              <a:rPr lang="en-US" dirty="0" err="1"/>
              <a:t>Stregnth</a:t>
            </a:r>
            <a:endParaRPr lang="en-US" dirty="0"/>
          </a:p>
          <a:p>
            <a:pPr lvl="1"/>
            <a:r>
              <a:rPr lang="en-US" dirty="0"/>
              <a:t>0, 3, 6, 12, 18 (standard)</a:t>
            </a:r>
          </a:p>
          <a:p>
            <a:pPr lvl="1"/>
            <a:r>
              <a:rPr lang="en-US" dirty="0"/>
              <a:t>20, 50 (salt)</a:t>
            </a:r>
          </a:p>
          <a:p>
            <a:pPr lvl="1"/>
            <a:endParaRPr lang="en-US" dirty="0"/>
          </a:p>
          <a:p>
            <a:pPr marL="457200" lvl="1" indent="0">
              <a:buNone/>
            </a:pPr>
            <a:r>
              <a:rPr lang="en-US" dirty="0"/>
              <a:t>“Every American tobacco cigarette contains about 9 mg, but cigarette smoking burns away a lot of the nicotine. On average you’re inhaling about 1 mg of nicotine per tobacco cigarette. Therefore, a teaspoon of 12 mg e-liquid is equal to about 60 cigarettes.”</a:t>
            </a:r>
          </a:p>
          <a:p>
            <a:pPr marL="457200" lvl="1" indent="0">
              <a:buNone/>
            </a:pPr>
            <a:endParaRPr lang="en-US" dirty="0"/>
          </a:p>
          <a:p>
            <a:pPr marL="457200" lvl="1" indent="0">
              <a:buNone/>
            </a:pPr>
            <a:r>
              <a:rPr lang="en-US" dirty="0"/>
              <a:t>“The average, is about 12 mg per cigarette. The large majority of cigarettes fall between a range of 8 mg and 20mg.”</a:t>
            </a:r>
          </a:p>
        </p:txBody>
      </p:sp>
      <p:sp>
        <p:nvSpPr>
          <p:cNvPr id="4" name="Date Placeholder 3">
            <a:extLst>
              <a:ext uri="{FF2B5EF4-FFF2-40B4-BE49-F238E27FC236}">
                <a16:creationId xmlns:a16="http://schemas.microsoft.com/office/drawing/2014/main" id="{34FC3032-9B14-47FB-87F1-BE41CC596807}"/>
              </a:ext>
            </a:extLst>
          </p:cNvPr>
          <p:cNvSpPr>
            <a:spLocks noGrp="1"/>
          </p:cNvSpPr>
          <p:nvPr>
            <p:ph type="dt" sz="half" idx="10"/>
          </p:nvPr>
        </p:nvSpPr>
        <p:spPr/>
        <p:txBody>
          <a:bodyPr/>
          <a:lstStyle/>
          <a:p>
            <a:fld id="{E6AC7617-8BB9-42E9-B9E9-7D87A496296C}" type="datetime1">
              <a:rPr lang="en-US" smtClean="0"/>
              <a:t>3/12/2019</a:t>
            </a:fld>
            <a:endParaRPr lang="en-US" dirty="0"/>
          </a:p>
        </p:txBody>
      </p:sp>
      <p:sp>
        <p:nvSpPr>
          <p:cNvPr id="5" name="Slide Number Placeholder 4">
            <a:extLst>
              <a:ext uri="{FF2B5EF4-FFF2-40B4-BE49-F238E27FC236}">
                <a16:creationId xmlns:a16="http://schemas.microsoft.com/office/drawing/2014/main" id="{40BC2E3E-8CCB-4580-B52C-7364FB65517A}"/>
              </a:ext>
            </a:extLst>
          </p:cNvPr>
          <p:cNvSpPr>
            <a:spLocks noGrp="1"/>
          </p:cNvSpPr>
          <p:nvPr>
            <p:ph type="sldNum" sz="quarter" idx="12"/>
          </p:nvPr>
        </p:nvSpPr>
        <p:spPr/>
        <p:txBody>
          <a:bodyPr/>
          <a:lstStyle/>
          <a:p>
            <a:fld id="{6D22F896-40B5-4ADD-8801-0D06FADFA095}" type="slidenum">
              <a:rPr lang="en-US" smtClean="0"/>
              <a:t>28</a:t>
            </a:fld>
            <a:endParaRPr lang="en-US" dirty="0"/>
          </a:p>
        </p:txBody>
      </p:sp>
      <p:sp>
        <p:nvSpPr>
          <p:cNvPr id="6" name="Footer Placeholder 5">
            <a:extLst>
              <a:ext uri="{FF2B5EF4-FFF2-40B4-BE49-F238E27FC236}">
                <a16:creationId xmlns:a16="http://schemas.microsoft.com/office/drawing/2014/main" id="{D6E59478-9AEE-46DC-867C-F894ABBE227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028195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THE NEXT SMOKER’S SHOW</a:t>
            </a:r>
            <a:br>
              <a:rPr lang="en-US" sz="3600" dirty="0"/>
            </a:br>
            <a:r>
              <a:rPr lang="en-US" sz="3600" dirty="0"/>
              <a:t>TUESDAY, February 26th  </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590107" y="3208738"/>
            <a:ext cx="10820400" cy="2671067"/>
          </a:xfrm>
        </p:spPr>
        <p:txBody>
          <a:bodyPr>
            <a:normAutofit/>
          </a:bodyPr>
          <a:lstStyle/>
          <a:p>
            <a:pPr marL="0" indent="0" algn="ctr" fontAlgn="base">
              <a:buNone/>
            </a:pPr>
            <a:r>
              <a:rPr lang="en-US" dirty="0"/>
              <a:t>To discuss &amp; answer questions about hit new film:</a:t>
            </a:r>
          </a:p>
          <a:p>
            <a:pPr marL="0" indent="0" algn="ctr" fontAlgn="base">
              <a:buNone/>
            </a:pPr>
            <a:r>
              <a:rPr lang="en-US" dirty="0"/>
              <a:t>“You Don't Know Nicotine - Documentary Film”</a:t>
            </a:r>
          </a:p>
          <a:p>
            <a:pPr marL="0" indent="0" algn="ctr" fontAlgn="base">
              <a:buNone/>
            </a:pPr>
            <a:br>
              <a:rPr lang="en-US" dirty="0"/>
            </a:br>
            <a:br>
              <a:rPr lang="en-US" dirty="0"/>
            </a:br>
            <a:r>
              <a:rPr lang="en-US" dirty="0"/>
              <a:t>KICK STARTER FOR THE FILM (ends on Feb 25):</a:t>
            </a:r>
          </a:p>
          <a:p>
            <a:pPr marL="457200" lvl="1" indent="0" algn="ctr">
              <a:buNone/>
            </a:pPr>
            <a:r>
              <a:rPr lang="en-US" u="sng" dirty="0">
                <a:hlinkClick r:id="rId2"/>
              </a:rPr>
              <a:t>http://bit.ly/YouDontKnowNicotine</a:t>
            </a:r>
            <a:endParaRPr lang="en-US" dirty="0"/>
          </a:p>
        </p:txBody>
      </p:sp>
      <p:sp>
        <p:nvSpPr>
          <p:cNvPr id="4" name="Date Placeholder 3">
            <a:extLst>
              <a:ext uri="{FF2B5EF4-FFF2-40B4-BE49-F238E27FC236}">
                <a16:creationId xmlns:a16="http://schemas.microsoft.com/office/drawing/2014/main" id="{34FC3032-9B14-47FB-87F1-BE41CC596807}"/>
              </a:ext>
            </a:extLst>
          </p:cNvPr>
          <p:cNvSpPr>
            <a:spLocks noGrp="1"/>
          </p:cNvSpPr>
          <p:nvPr>
            <p:ph type="dt" sz="half" idx="10"/>
          </p:nvPr>
        </p:nvSpPr>
        <p:spPr/>
        <p:txBody>
          <a:bodyPr/>
          <a:lstStyle/>
          <a:p>
            <a:fld id="{231ADA47-3FE0-463A-80F9-BF207BD6CE87}" type="datetime1">
              <a:rPr lang="en-US" smtClean="0"/>
              <a:t>3/12/2019</a:t>
            </a:fld>
            <a:endParaRPr lang="en-US" dirty="0"/>
          </a:p>
        </p:txBody>
      </p:sp>
      <p:sp>
        <p:nvSpPr>
          <p:cNvPr id="5" name="Slide Number Placeholder 4">
            <a:extLst>
              <a:ext uri="{FF2B5EF4-FFF2-40B4-BE49-F238E27FC236}">
                <a16:creationId xmlns:a16="http://schemas.microsoft.com/office/drawing/2014/main" id="{40BC2E3E-8CCB-4580-B52C-7364FB65517A}"/>
              </a:ext>
            </a:extLst>
          </p:cNvPr>
          <p:cNvSpPr>
            <a:spLocks noGrp="1"/>
          </p:cNvSpPr>
          <p:nvPr>
            <p:ph type="sldNum" sz="quarter" idx="12"/>
          </p:nvPr>
        </p:nvSpPr>
        <p:spPr/>
        <p:txBody>
          <a:bodyPr/>
          <a:lstStyle/>
          <a:p>
            <a:fld id="{6D22F896-40B5-4ADD-8801-0D06FADFA095}" type="slidenum">
              <a:rPr lang="en-US" smtClean="0"/>
              <a:t>29</a:t>
            </a:fld>
            <a:endParaRPr lang="en-US" dirty="0"/>
          </a:p>
        </p:txBody>
      </p:sp>
      <p:sp>
        <p:nvSpPr>
          <p:cNvPr id="6" name="Rectangle 5">
            <a:extLst>
              <a:ext uri="{FF2B5EF4-FFF2-40B4-BE49-F238E27FC236}">
                <a16:creationId xmlns:a16="http://schemas.microsoft.com/office/drawing/2014/main" id="{4CA62558-C40E-4759-99E2-79E20DC56A64}"/>
              </a:ext>
            </a:extLst>
          </p:cNvPr>
          <p:cNvSpPr/>
          <p:nvPr/>
        </p:nvSpPr>
        <p:spPr>
          <a:xfrm>
            <a:off x="621976" y="1972269"/>
            <a:ext cx="10788531"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SPECIAL GUEST AARON BIEBERT!!</a:t>
            </a:r>
          </a:p>
        </p:txBody>
      </p:sp>
      <p:sp>
        <p:nvSpPr>
          <p:cNvPr id="7" name="Footer Placeholder 6">
            <a:extLst>
              <a:ext uri="{FF2B5EF4-FFF2-40B4-BE49-F238E27FC236}">
                <a16:creationId xmlns:a16="http://schemas.microsoft.com/office/drawing/2014/main" id="{B9630C3D-43EE-48CB-BC5A-779750E4B737}"/>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90243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Vaping is safe, right?  WRONG!</a:t>
            </a:r>
            <a:br>
              <a:rPr lang="en-US" dirty="0"/>
            </a:br>
            <a:r>
              <a:rPr lang="en-US" sz="1800" dirty="0"/>
              <a:t>(Covered in all episodes)</a:t>
            </a:r>
            <a:endParaRPr lang="en-US" dirty="0"/>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20000"/>
          </a:bodyPr>
          <a:lstStyle/>
          <a:p>
            <a:pPr marL="0" indent="0">
              <a:buNone/>
            </a:pPr>
            <a:r>
              <a:rPr lang="en-US" dirty="0"/>
              <a:t>Although most studies conclude that vaping is far safer than smoking, we strongly recommend that if you do neither, you continue to do neither. </a:t>
            </a:r>
          </a:p>
          <a:p>
            <a:pPr marL="0" indent="0">
              <a:buNone/>
            </a:pPr>
            <a:endParaRPr lang="en-US" dirty="0"/>
          </a:p>
          <a:p>
            <a:r>
              <a:rPr lang="en-US" dirty="0"/>
              <a:t>Smoking = BAD</a:t>
            </a:r>
          </a:p>
          <a:p>
            <a:r>
              <a:rPr lang="en-US" dirty="0"/>
              <a:t>Reducing cigarettes through vaping = GOOD</a:t>
            </a:r>
          </a:p>
          <a:p>
            <a:r>
              <a:rPr lang="en-US" dirty="0"/>
              <a:t>Eliminating cigarettes through vaping = BETTER</a:t>
            </a:r>
          </a:p>
          <a:p>
            <a:r>
              <a:rPr lang="en-US" dirty="0"/>
              <a:t>Not smoking &amp; not vaping = BEST</a:t>
            </a:r>
          </a:p>
          <a:p>
            <a:endParaRPr lang="en-US" dirty="0"/>
          </a:p>
          <a:p>
            <a:pPr marL="0" indent="0">
              <a:buNone/>
            </a:pPr>
            <a:r>
              <a:rPr lang="en-US" dirty="0"/>
              <a:t>If you see a negative article about vaping, question whether or not that article compared the negative to that of a traditional combustible tobacco cigarette.  If it does not, in our opinion it’s invalid.  </a:t>
            </a:r>
          </a:p>
          <a:p>
            <a:pPr marL="0" indent="0">
              <a:buNone/>
            </a:pPr>
            <a:endParaRPr lang="en-US" dirty="0"/>
          </a:p>
          <a:p>
            <a:pPr marL="0" indent="0">
              <a:buNone/>
            </a:pPr>
            <a:r>
              <a:rPr lang="en-US" dirty="0"/>
              <a:t>Vaping is not harm </a:t>
            </a:r>
            <a:r>
              <a:rPr lang="en-US" b="1" i="1" dirty="0"/>
              <a:t>elimination</a:t>
            </a:r>
            <a:r>
              <a:rPr lang="en-US" dirty="0"/>
              <a:t>!  Vaping is harm </a:t>
            </a:r>
            <a:r>
              <a:rPr lang="en-US" b="1" i="1" dirty="0"/>
              <a:t>reduction</a:t>
            </a:r>
            <a:r>
              <a:rPr lang="en-US" dirty="0"/>
              <a:t>!</a:t>
            </a:r>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3B4D94EB-C078-4FF6-BD73-1E0F95FA2FBD}" type="datetime1">
              <a:rPr lang="en-US" smtClean="0"/>
              <a:t>3/12/2019</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6" name="Footer Placeholder 5">
            <a:extLst>
              <a:ext uri="{FF2B5EF4-FFF2-40B4-BE49-F238E27FC236}">
                <a16:creationId xmlns:a16="http://schemas.microsoft.com/office/drawing/2014/main" id="{A92A4906-CCAD-4405-AC04-57F9C421AD0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47003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p:txBody>
          <a:bodyPr/>
          <a:lstStyle/>
          <a:p>
            <a:r>
              <a:rPr lang="en-US" dirty="0"/>
              <a:t>How does it work?</a:t>
            </a:r>
            <a:br>
              <a:rPr lang="en-US" dirty="0"/>
            </a:br>
            <a:r>
              <a:rPr lang="en-US" sz="1800" dirty="0"/>
              <a:t>(Covered in all episodes)</a:t>
            </a: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p:txBody>
          <a:bodyPr/>
          <a:lstStyle/>
          <a:p>
            <a:r>
              <a:rPr lang="en-US" dirty="0"/>
              <a:t>Most vaping products work the same way and contain the same components: </a:t>
            </a:r>
          </a:p>
          <a:p>
            <a:pPr marL="457200" indent="-457200">
              <a:buFont typeface="+mj-lt"/>
              <a:buAutoNum type="arabicPeriod"/>
            </a:pPr>
            <a:r>
              <a:rPr lang="en-US" dirty="0"/>
              <a:t>Power source – this component provides power to the heating element which boils the e-liquid creating the vapor.</a:t>
            </a:r>
          </a:p>
          <a:p>
            <a:pPr marL="457200" indent="-457200">
              <a:buFont typeface="+mj-lt"/>
              <a:buAutoNum type="arabicPeriod"/>
            </a:pPr>
            <a:r>
              <a:rPr lang="en-US" dirty="0"/>
              <a:t>Heating element – this component accepts power from the power source and heats the e-liquid to the boiling point creating the vapor.</a:t>
            </a:r>
          </a:p>
          <a:p>
            <a:pPr marL="457200" indent="-457200">
              <a:buFont typeface="+mj-lt"/>
              <a:buAutoNum type="arabicPeriod"/>
            </a:pPr>
            <a:r>
              <a:rPr lang="en-US" dirty="0"/>
              <a:t>Wicking – this component creates the “highway” which transfers the e-liquid to the heating element. </a:t>
            </a:r>
          </a:p>
          <a:p>
            <a:pPr marL="457200" indent="-457200">
              <a:buFont typeface="+mj-lt"/>
              <a:buAutoNum type="arabicPeriod"/>
            </a:pPr>
            <a:r>
              <a:rPr lang="en-US" dirty="0"/>
              <a:t>E-liquid – this component is boiled by the heating element and creates the vapor which you breath in.</a:t>
            </a:r>
          </a:p>
        </p:txBody>
      </p:sp>
      <p:sp>
        <p:nvSpPr>
          <p:cNvPr id="4" name="Date Placeholder 3">
            <a:extLst>
              <a:ext uri="{FF2B5EF4-FFF2-40B4-BE49-F238E27FC236}">
                <a16:creationId xmlns:a16="http://schemas.microsoft.com/office/drawing/2014/main" id="{6293FD37-F3D3-4B92-AB01-2250C4D9B349}"/>
              </a:ext>
            </a:extLst>
          </p:cNvPr>
          <p:cNvSpPr>
            <a:spLocks noGrp="1"/>
          </p:cNvSpPr>
          <p:nvPr>
            <p:ph type="dt" sz="half" idx="10"/>
          </p:nvPr>
        </p:nvSpPr>
        <p:spPr/>
        <p:txBody>
          <a:bodyPr/>
          <a:lstStyle/>
          <a:p>
            <a:fld id="{6FD7E98D-A2E5-4C7C-9BF1-2E1D8C7B2FB0}" type="datetime1">
              <a:rPr lang="en-US" smtClean="0"/>
              <a:t>3/12/2019</a:t>
            </a:fld>
            <a:endParaRPr lang="en-US" dirty="0"/>
          </a:p>
        </p:txBody>
      </p:sp>
      <p:sp>
        <p:nvSpPr>
          <p:cNvPr id="5" name="Slide Number Placeholder 4">
            <a:extLst>
              <a:ext uri="{FF2B5EF4-FFF2-40B4-BE49-F238E27FC236}">
                <a16:creationId xmlns:a16="http://schemas.microsoft.com/office/drawing/2014/main" id="{4C67B3F0-0354-4F0B-89CE-AA2C567D8D4D}"/>
              </a:ext>
            </a:extLst>
          </p:cNvPr>
          <p:cNvSpPr>
            <a:spLocks noGrp="1"/>
          </p:cNvSpPr>
          <p:nvPr>
            <p:ph type="sldNum" sz="quarter" idx="12"/>
          </p:nvPr>
        </p:nvSpPr>
        <p:spPr/>
        <p:txBody>
          <a:bodyPr/>
          <a:lstStyle/>
          <a:p>
            <a:fld id="{6D22F896-40B5-4ADD-8801-0D06FADFA095}" type="slidenum">
              <a:rPr lang="en-US" smtClean="0"/>
              <a:t>30</a:t>
            </a:fld>
            <a:endParaRPr lang="en-US" dirty="0"/>
          </a:p>
        </p:txBody>
      </p:sp>
      <p:sp>
        <p:nvSpPr>
          <p:cNvPr id="6" name="Footer Placeholder 5">
            <a:extLst>
              <a:ext uri="{FF2B5EF4-FFF2-40B4-BE49-F238E27FC236}">
                <a16:creationId xmlns:a16="http://schemas.microsoft.com/office/drawing/2014/main" id="{C797D708-761B-4FCF-8BC7-427D5B49BCA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559571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a:xfrm>
            <a:off x="2895600" y="243005"/>
            <a:ext cx="8610600" cy="1293028"/>
          </a:xfrm>
        </p:spPr>
        <p:txBody>
          <a:bodyPr/>
          <a:lstStyle/>
          <a:p>
            <a:r>
              <a:rPr lang="en-US" dirty="0"/>
              <a:t>Common terms</a:t>
            </a:r>
            <a:br>
              <a:rPr lang="en-US" dirty="0"/>
            </a:br>
            <a:r>
              <a:rPr lang="en-US" sz="1800" dirty="0"/>
              <a:t>(See episode #1)</a:t>
            </a: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a:xfrm>
            <a:off x="685800" y="1259305"/>
            <a:ext cx="10820400" cy="5494421"/>
          </a:xfrm>
        </p:spPr>
        <p:txBody>
          <a:bodyPr>
            <a:normAutofit fontScale="47500" lnSpcReduction="20000"/>
          </a:bodyPr>
          <a:lstStyle/>
          <a:p>
            <a:pPr marL="0" indent="0">
              <a:buNone/>
            </a:pPr>
            <a:r>
              <a:rPr lang="en-US" dirty="0"/>
              <a:t>You will run into many terms and acronyms when it comes to vaping.  Here are a few of the more important ones.</a:t>
            </a:r>
          </a:p>
          <a:p>
            <a:pPr marL="0" indent="0">
              <a:buNone/>
            </a:pPr>
            <a:endParaRPr lang="en-US" dirty="0"/>
          </a:p>
          <a:p>
            <a:r>
              <a:rPr lang="en-US" dirty="0"/>
              <a:t>510 – in vaping, the main connection type between the device and the atomizer.</a:t>
            </a:r>
          </a:p>
          <a:p>
            <a:r>
              <a:rPr lang="en-US" dirty="0"/>
              <a:t>Atomizer (Atty) – something you attach to a device or mod.  It will contain the heating element, wicking, and e-liquid.  There are many types: </a:t>
            </a:r>
          </a:p>
          <a:p>
            <a:pPr lvl="1"/>
            <a:r>
              <a:rPr lang="en-US" dirty="0"/>
              <a:t>Rebuildable – you install your own heating coil and wicking</a:t>
            </a:r>
          </a:p>
          <a:p>
            <a:pPr lvl="2"/>
            <a:r>
              <a:rPr lang="en-US" dirty="0"/>
              <a:t>RBA – Rebuildable atomizer</a:t>
            </a:r>
          </a:p>
          <a:p>
            <a:pPr lvl="2"/>
            <a:r>
              <a:rPr lang="en-US" dirty="0"/>
              <a:t>RDA – Rebuildable dripping atomizer</a:t>
            </a:r>
          </a:p>
          <a:p>
            <a:pPr lvl="2"/>
            <a:r>
              <a:rPr lang="en-US" dirty="0"/>
              <a:t>RTA – Rebuildable tank atomizer</a:t>
            </a:r>
          </a:p>
          <a:p>
            <a:pPr lvl="2"/>
            <a:r>
              <a:rPr lang="en-US" dirty="0"/>
              <a:t>RDTA – Rebuildable dripping tank atomizer</a:t>
            </a:r>
          </a:p>
          <a:p>
            <a:pPr lvl="1"/>
            <a:r>
              <a:rPr lang="en-US" dirty="0"/>
              <a:t>Replaceable – contains a user replaceable coil head </a:t>
            </a:r>
          </a:p>
          <a:p>
            <a:r>
              <a:rPr lang="en-US" dirty="0"/>
              <a:t>Coil – the main type of heating element.  There are many different kinds of coil materials:</a:t>
            </a:r>
          </a:p>
          <a:p>
            <a:pPr lvl="1"/>
            <a:r>
              <a:rPr lang="en-US" dirty="0"/>
              <a:t>Nichrome – typically used in wattage mode, but can also be used in temperature control.</a:t>
            </a:r>
          </a:p>
          <a:p>
            <a:pPr lvl="1"/>
            <a:r>
              <a:rPr lang="en-US" dirty="0" err="1"/>
              <a:t>Kanthal</a:t>
            </a:r>
            <a:r>
              <a:rPr lang="en-US" dirty="0"/>
              <a:t> – used only in wattage mode.</a:t>
            </a:r>
          </a:p>
          <a:p>
            <a:pPr lvl="1"/>
            <a:r>
              <a:rPr lang="en-US" dirty="0"/>
              <a:t>Stainless steel – can be used in wattage or temperature control modes.</a:t>
            </a:r>
          </a:p>
          <a:p>
            <a:pPr lvl="1"/>
            <a:r>
              <a:rPr lang="en-US" dirty="0"/>
              <a:t>Titanium – typically used in temperature control mode only.</a:t>
            </a:r>
          </a:p>
          <a:p>
            <a:pPr lvl="1"/>
            <a:r>
              <a:rPr lang="en-US" dirty="0"/>
              <a:t>Nickel – used only in temperature control mode.</a:t>
            </a:r>
          </a:p>
          <a:p>
            <a:r>
              <a:rPr lang="en-US" dirty="0"/>
              <a:t>Device or “mod” – a power supply for use with an atomizer – can contain user-replaceable or non-user-replaceable (internal) batteries. </a:t>
            </a:r>
          </a:p>
          <a:p>
            <a:pPr lvl="1"/>
            <a:r>
              <a:rPr lang="en-US" dirty="0"/>
              <a:t>Mechanical – a vaping device containing no circuitry, regulation, or safety.  Should be used by experienced and knowledgeable vapers only. </a:t>
            </a:r>
          </a:p>
          <a:p>
            <a:pPr lvl="1"/>
            <a:r>
              <a:rPr lang="en-US" dirty="0"/>
              <a:t>Regulated – contains circuitry and safety features.  A regulated device may or may not allow you to adjust your settings. </a:t>
            </a:r>
          </a:p>
          <a:p>
            <a:r>
              <a:rPr lang="en-US" dirty="0"/>
              <a:t>Dripping – dripping when using an RDA requires you to manually drip the liquid into the atomizer to keep the wick wet.</a:t>
            </a:r>
          </a:p>
          <a:p>
            <a:r>
              <a:rPr lang="en-US" dirty="0"/>
              <a:t>Resistance – heating elements come in different resistances.  Differences here will affect performance, power requirements, vape temperature, responsiveness, and more.</a:t>
            </a:r>
          </a:p>
          <a:p>
            <a:r>
              <a:rPr lang="en-US" dirty="0" err="1"/>
              <a:t>Squonking</a:t>
            </a:r>
            <a:r>
              <a:rPr lang="en-US" dirty="0"/>
              <a:t> – the act of pressing or squeezing a bottle contained in your device.  This will inject e-liquid up into your atomizer.  This requires  an atomizer capable of being bottom fed.  It’s like dripping, only upside down. </a:t>
            </a:r>
          </a:p>
          <a:p>
            <a:r>
              <a:rPr lang="en-US" dirty="0"/>
              <a:t>Sub-Ohm – a coil less with a resistance less than 1</a:t>
            </a:r>
            <a:r>
              <a:rPr lang="el-GR" dirty="0"/>
              <a:t>Ω</a:t>
            </a:r>
            <a:r>
              <a:rPr lang="en-US" dirty="0"/>
              <a:t>.</a:t>
            </a:r>
          </a:p>
          <a:p>
            <a:r>
              <a:rPr lang="en-US" dirty="0"/>
              <a:t>Throat hit – the sensation or “thump” you feel in the back of your throat when vaping.  This simulates the same sensation when smoking.</a:t>
            </a:r>
          </a:p>
          <a:p>
            <a:r>
              <a:rPr lang="en-US" dirty="0"/>
              <a:t>Watt – a measurement of power delivered to the heating element. </a:t>
            </a:r>
          </a:p>
          <a:p>
            <a:endParaRPr lang="en-US" dirty="0"/>
          </a:p>
          <a:p>
            <a:endParaRPr lang="en-US" dirty="0"/>
          </a:p>
        </p:txBody>
      </p:sp>
      <p:sp>
        <p:nvSpPr>
          <p:cNvPr id="4" name="Date Placeholder 3">
            <a:extLst>
              <a:ext uri="{FF2B5EF4-FFF2-40B4-BE49-F238E27FC236}">
                <a16:creationId xmlns:a16="http://schemas.microsoft.com/office/drawing/2014/main" id="{1AF11C5B-A586-49B4-830F-A0425219BD9C}"/>
              </a:ext>
            </a:extLst>
          </p:cNvPr>
          <p:cNvSpPr>
            <a:spLocks noGrp="1"/>
          </p:cNvSpPr>
          <p:nvPr>
            <p:ph type="dt" sz="half" idx="10"/>
          </p:nvPr>
        </p:nvSpPr>
        <p:spPr/>
        <p:txBody>
          <a:bodyPr/>
          <a:lstStyle/>
          <a:p>
            <a:fld id="{F90A4847-2804-436B-8D5E-B3590611CC69}" type="datetime1">
              <a:rPr lang="en-US" smtClean="0"/>
              <a:t>3/12/2019</a:t>
            </a:fld>
            <a:endParaRPr lang="en-US" dirty="0"/>
          </a:p>
        </p:txBody>
      </p:sp>
      <p:sp>
        <p:nvSpPr>
          <p:cNvPr id="5" name="Slide Number Placeholder 4">
            <a:extLst>
              <a:ext uri="{FF2B5EF4-FFF2-40B4-BE49-F238E27FC236}">
                <a16:creationId xmlns:a16="http://schemas.microsoft.com/office/drawing/2014/main" id="{E3DF87C8-A949-410B-ACE2-4A0AC2D55E7C}"/>
              </a:ext>
            </a:extLst>
          </p:cNvPr>
          <p:cNvSpPr>
            <a:spLocks noGrp="1"/>
          </p:cNvSpPr>
          <p:nvPr>
            <p:ph type="sldNum" sz="quarter" idx="12"/>
          </p:nvPr>
        </p:nvSpPr>
        <p:spPr/>
        <p:txBody>
          <a:bodyPr/>
          <a:lstStyle/>
          <a:p>
            <a:fld id="{6D22F896-40B5-4ADD-8801-0D06FADFA095}" type="slidenum">
              <a:rPr lang="en-US" smtClean="0"/>
              <a:t>31</a:t>
            </a:fld>
            <a:endParaRPr lang="en-US" dirty="0"/>
          </a:p>
        </p:txBody>
      </p:sp>
      <p:sp>
        <p:nvSpPr>
          <p:cNvPr id="6" name="Footer Placeholder 5">
            <a:extLst>
              <a:ext uri="{FF2B5EF4-FFF2-40B4-BE49-F238E27FC236}">
                <a16:creationId xmlns:a16="http://schemas.microsoft.com/office/drawing/2014/main" id="{A80E25C5-56B0-4E78-9E0E-93E6885F813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467439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2895600" y="299152"/>
            <a:ext cx="8610600" cy="1293028"/>
          </a:xfrm>
        </p:spPr>
        <p:txBody>
          <a:bodyPr/>
          <a:lstStyle/>
          <a:p>
            <a:r>
              <a:rPr lang="en-US" dirty="0"/>
              <a:t>Vaping myths – Debunked</a:t>
            </a:r>
            <a:br>
              <a:rPr lang="en-US" dirty="0"/>
            </a:br>
            <a:r>
              <a:rPr lang="en-US" sz="1800" dirty="0"/>
              <a:t>(See Episode #1)</a:t>
            </a:r>
            <a:endParaRPr lang="en-US" dirty="0"/>
          </a:p>
        </p:txBody>
      </p:sp>
      <p:sp>
        <p:nvSpPr>
          <p:cNvPr id="3" name="Content Placeholder 2">
            <a:extLst>
              <a:ext uri="{FF2B5EF4-FFF2-40B4-BE49-F238E27FC236}">
                <a16:creationId xmlns:a16="http://schemas.microsoft.com/office/drawing/2014/main" id="{8D0456C7-4BB3-4BE4-9001-577B86B65966}"/>
              </a:ext>
            </a:extLst>
          </p:cNvPr>
          <p:cNvSpPr>
            <a:spLocks noGrp="1"/>
          </p:cNvSpPr>
          <p:nvPr>
            <p:ph idx="1"/>
          </p:nvPr>
        </p:nvSpPr>
        <p:spPr>
          <a:xfrm>
            <a:off x="685800" y="1592180"/>
            <a:ext cx="10820400" cy="4024125"/>
          </a:xfrm>
        </p:spPr>
        <p:txBody>
          <a:bodyPr>
            <a:normAutofit fontScale="77500" lnSpcReduction="20000"/>
          </a:bodyPr>
          <a:lstStyle/>
          <a:p>
            <a:r>
              <a:rPr lang="en-US" dirty="0"/>
              <a:t>Vaping is just as or more harmful than smoking</a:t>
            </a:r>
          </a:p>
          <a:p>
            <a:pPr marL="457200" lvl="1" indent="0">
              <a:buNone/>
            </a:pPr>
            <a:r>
              <a:rPr lang="en-US" sz="1400" dirty="0"/>
              <a:t>Many studies including one from the Royal College of Physicians estimate vaping to be 95% safer than traditional combustible tobacco cigarettes.</a:t>
            </a:r>
          </a:p>
          <a:p>
            <a:pPr marL="457200" lvl="1" indent="0">
              <a:buNone/>
            </a:pPr>
            <a:endParaRPr lang="en-US" sz="1400" dirty="0"/>
          </a:p>
          <a:p>
            <a:r>
              <a:rPr lang="en-US" dirty="0"/>
              <a:t>The vapor contains formaldehyde</a:t>
            </a:r>
          </a:p>
          <a:p>
            <a:pPr marL="457200" lvl="1" indent="0">
              <a:buNone/>
            </a:pPr>
            <a:r>
              <a:rPr lang="en-US" sz="1400" dirty="0"/>
              <a:t>This information was based on a invalid study where unrealistic testing conditions produced “dry puffs” and thus meaningless results.   </a:t>
            </a:r>
          </a:p>
          <a:p>
            <a:pPr marL="457200" lvl="1" indent="0">
              <a:buNone/>
            </a:pPr>
            <a:endParaRPr lang="en-US" sz="1400" dirty="0"/>
          </a:p>
          <a:p>
            <a:r>
              <a:rPr lang="en-US" dirty="0"/>
              <a:t>E-liquid contains antifreeze</a:t>
            </a:r>
          </a:p>
          <a:p>
            <a:pPr marL="457200" lvl="1" indent="0">
              <a:buNone/>
            </a:pPr>
            <a:r>
              <a:rPr lang="en-US" sz="1400" dirty="0"/>
              <a:t>This information was based on a 2009 study where 18 e-liquid cartridges were tested and one contained diethylene glycol, a chemical used in industrial antifreeze that is toxic to humans.  The level found was nearly untraceable at around 1%.  This should not be a concern with modern e-liquid manufacturing practices &amp; techniques from reputable companies.  </a:t>
            </a:r>
          </a:p>
          <a:p>
            <a:pPr marL="457200" lvl="1" indent="0">
              <a:buNone/>
            </a:pPr>
            <a:r>
              <a:rPr lang="en-US" sz="1400" dirty="0"/>
              <a:t>E-liquids do contain propylene glycol (PG), which is sometimes used in antifreeze as an additive to make it less dangerous if swallowed.  The Food and Drug Administration (FDA) has classified PG as an additive that is "generally recognized as safe“ for human consumption.</a:t>
            </a:r>
          </a:p>
          <a:p>
            <a:pPr marL="457200" lvl="1" indent="0">
              <a:buNone/>
            </a:pPr>
            <a:endParaRPr lang="en-US" sz="1400" dirty="0"/>
          </a:p>
          <a:p>
            <a:r>
              <a:rPr lang="en-US" dirty="0"/>
              <a:t>Nicotine is bad for you</a:t>
            </a:r>
          </a:p>
          <a:p>
            <a:pPr marL="457200" lvl="1" indent="0">
              <a:buNone/>
            </a:pPr>
            <a:r>
              <a:rPr lang="en-US" sz="1400" dirty="0"/>
              <a:t>Nicotine, while certainly addictive, is not carcinogenic and has never been linked to cancer. Outside of that, there are debates as to the good and bad of nicotine: </a:t>
            </a:r>
          </a:p>
          <a:p>
            <a:pPr lvl="1"/>
            <a:r>
              <a:rPr lang="en-US" sz="1400" dirty="0"/>
              <a:t>THE GOOD - Nicotine consumption may increase the speed of sensory information processing, relieve stress, anxiety, and panic attacks, and more.</a:t>
            </a:r>
          </a:p>
          <a:p>
            <a:pPr lvl="1"/>
            <a:r>
              <a:rPr lang="en-US" sz="1400" dirty="0"/>
              <a:t>THE BAD - Nicotine is a stimulant, much like caffeine. Nicotine can kick start your adrenal glands and give you a bit of adrenaline. Nicotine can cause a short term increase in heart rate and blood pressure but only temporarily, same as your coffee. </a:t>
            </a:r>
          </a:p>
        </p:txBody>
      </p:sp>
      <p:sp>
        <p:nvSpPr>
          <p:cNvPr id="4" name="Date Placeholder 3">
            <a:extLst>
              <a:ext uri="{FF2B5EF4-FFF2-40B4-BE49-F238E27FC236}">
                <a16:creationId xmlns:a16="http://schemas.microsoft.com/office/drawing/2014/main" id="{48F35CE5-0B30-4793-8FAE-F17A662929CA}"/>
              </a:ext>
            </a:extLst>
          </p:cNvPr>
          <p:cNvSpPr>
            <a:spLocks noGrp="1"/>
          </p:cNvSpPr>
          <p:nvPr>
            <p:ph type="dt" sz="half" idx="10"/>
          </p:nvPr>
        </p:nvSpPr>
        <p:spPr/>
        <p:txBody>
          <a:bodyPr/>
          <a:lstStyle/>
          <a:p>
            <a:fld id="{A1FC0C18-5752-4C1B-B97A-F0F8696FEDF0}" type="datetime1">
              <a:rPr lang="en-US" smtClean="0"/>
              <a:t>3/12/2019</a:t>
            </a:fld>
            <a:endParaRPr lang="en-US" dirty="0"/>
          </a:p>
        </p:txBody>
      </p:sp>
      <p:sp>
        <p:nvSpPr>
          <p:cNvPr id="5" name="Slide Number Placeholder 4">
            <a:extLst>
              <a:ext uri="{FF2B5EF4-FFF2-40B4-BE49-F238E27FC236}">
                <a16:creationId xmlns:a16="http://schemas.microsoft.com/office/drawing/2014/main" id="{E10B121C-D1FF-421F-A15A-B17F701BDEFF}"/>
              </a:ext>
            </a:extLst>
          </p:cNvPr>
          <p:cNvSpPr>
            <a:spLocks noGrp="1"/>
          </p:cNvSpPr>
          <p:nvPr>
            <p:ph type="sldNum" sz="quarter" idx="12"/>
          </p:nvPr>
        </p:nvSpPr>
        <p:spPr/>
        <p:txBody>
          <a:bodyPr/>
          <a:lstStyle/>
          <a:p>
            <a:fld id="{6D22F896-40B5-4ADD-8801-0D06FADFA095}" type="slidenum">
              <a:rPr lang="en-US" smtClean="0"/>
              <a:t>32</a:t>
            </a:fld>
            <a:endParaRPr lang="en-US" dirty="0"/>
          </a:p>
        </p:txBody>
      </p:sp>
      <p:sp>
        <p:nvSpPr>
          <p:cNvPr id="6" name="Footer Placeholder 5">
            <a:extLst>
              <a:ext uri="{FF2B5EF4-FFF2-40B4-BE49-F238E27FC236}">
                <a16:creationId xmlns:a16="http://schemas.microsoft.com/office/drawing/2014/main" id="{BCB70899-968C-455E-B129-9F85CB90DF6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116527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2213811" y="299152"/>
            <a:ext cx="9292389" cy="1293028"/>
          </a:xfrm>
        </p:spPr>
        <p:txBody>
          <a:bodyPr>
            <a:normAutofit/>
          </a:bodyPr>
          <a:lstStyle/>
          <a:p>
            <a:r>
              <a:rPr lang="en-US" dirty="0"/>
              <a:t>Vaping myths – Debunked </a:t>
            </a:r>
            <a:r>
              <a:rPr lang="en-US" sz="2400" dirty="0"/>
              <a:t>(continued)</a:t>
            </a:r>
            <a:br>
              <a:rPr lang="en-US" dirty="0"/>
            </a:br>
            <a:r>
              <a:rPr lang="en-US" sz="1800" dirty="0"/>
              <a:t>(See Episode #5)</a:t>
            </a:r>
            <a:endParaRPr lang="en-US" dirty="0"/>
          </a:p>
        </p:txBody>
      </p:sp>
      <p:sp>
        <p:nvSpPr>
          <p:cNvPr id="3" name="Content Placeholder 2">
            <a:extLst>
              <a:ext uri="{FF2B5EF4-FFF2-40B4-BE49-F238E27FC236}">
                <a16:creationId xmlns:a16="http://schemas.microsoft.com/office/drawing/2014/main" id="{8D0456C7-4BB3-4BE4-9001-577B86B65966}"/>
              </a:ext>
            </a:extLst>
          </p:cNvPr>
          <p:cNvSpPr>
            <a:spLocks noGrp="1"/>
          </p:cNvSpPr>
          <p:nvPr>
            <p:ph idx="1"/>
          </p:nvPr>
        </p:nvSpPr>
        <p:spPr>
          <a:xfrm>
            <a:off x="685800" y="1592180"/>
            <a:ext cx="10820400" cy="4024125"/>
          </a:xfrm>
        </p:spPr>
        <p:txBody>
          <a:bodyPr>
            <a:normAutofit/>
          </a:bodyPr>
          <a:lstStyle/>
          <a:p>
            <a:r>
              <a:rPr lang="en-US" dirty="0"/>
              <a:t>Teens inhaling cancer causing chemicals</a:t>
            </a:r>
          </a:p>
          <a:p>
            <a:pPr marL="457200" lvl="1" indent="0">
              <a:buNone/>
            </a:pPr>
            <a:r>
              <a:rPr lang="en-US" sz="1400" dirty="0"/>
              <a:t>See video: https://www.youtube.com/watch?v=gEZnsgz_stM</a:t>
            </a:r>
          </a:p>
          <a:p>
            <a:pPr marL="457200" lvl="1" indent="0">
              <a:buNone/>
            </a:pPr>
            <a:endParaRPr lang="en-US" sz="1400" dirty="0"/>
          </a:p>
        </p:txBody>
      </p:sp>
      <p:sp>
        <p:nvSpPr>
          <p:cNvPr id="4" name="Date Placeholder 3">
            <a:extLst>
              <a:ext uri="{FF2B5EF4-FFF2-40B4-BE49-F238E27FC236}">
                <a16:creationId xmlns:a16="http://schemas.microsoft.com/office/drawing/2014/main" id="{ADECD10E-CC58-46EF-BC13-ECA244868794}"/>
              </a:ext>
            </a:extLst>
          </p:cNvPr>
          <p:cNvSpPr>
            <a:spLocks noGrp="1"/>
          </p:cNvSpPr>
          <p:nvPr>
            <p:ph type="dt" sz="half" idx="10"/>
          </p:nvPr>
        </p:nvSpPr>
        <p:spPr/>
        <p:txBody>
          <a:bodyPr/>
          <a:lstStyle/>
          <a:p>
            <a:fld id="{34BB1C8A-E5E8-4624-A709-7DB7F1C4BF86}" type="datetime1">
              <a:rPr lang="en-US" smtClean="0"/>
              <a:t>3/12/2019</a:t>
            </a:fld>
            <a:endParaRPr lang="en-US" dirty="0"/>
          </a:p>
        </p:txBody>
      </p:sp>
      <p:sp>
        <p:nvSpPr>
          <p:cNvPr id="5" name="Slide Number Placeholder 4">
            <a:extLst>
              <a:ext uri="{FF2B5EF4-FFF2-40B4-BE49-F238E27FC236}">
                <a16:creationId xmlns:a16="http://schemas.microsoft.com/office/drawing/2014/main" id="{ACEDACF2-73F1-4454-85EC-A1E06CEB8408}"/>
              </a:ext>
            </a:extLst>
          </p:cNvPr>
          <p:cNvSpPr>
            <a:spLocks noGrp="1"/>
          </p:cNvSpPr>
          <p:nvPr>
            <p:ph type="sldNum" sz="quarter" idx="12"/>
          </p:nvPr>
        </p:nvSpPr>
        <p:spPr/>
        <p:txBody>
          <a:bodyPr/>
          <a:lstStyle/>
          <a:p>
            <a:fld id="{6D22F896-40B5-4ADD-8801-0D06FADFA095}" type="slidenum">
              <a:rPr lang="en-US" smtClean="0"/>
              <a:t>33</a:t>
            </a:fld>
            <a:endParaRPr lang="en-US" dirty="0"/>
          </a:p>
        </p:txBody>
      </p:sp>
      <p:sp>
        <p:nvSpPr>
          <p:cNvPr id="6" name="Footer Placeholder 5">
            <a:extLst>
              <a:ext uri="{FF2B5EF4-FFF2-40B4-BE49-F238E27FC236}">
                <a16:creationId xmlns:a16="http://schemas.microsoft.com/office/drawing/2014/main" id="{DBFE2E0C-194E-4597-95EA-E9E2220DA13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117854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I WANT TO QUIT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397043" y="1961147"/>
            <a:ext cx="11405936" cy="4523873"/>
          </a:xfrm>
        </p:spPr>
        <p:txBody>
          <a:bodyPr>
            <a:normAutofit/>
          </a:bodyPr>
          <a:lstStyle/>
          <a:p>
            <a:pPr marL="0" indent="0">
              <a:buNone/>
            </a:pPr>
            <a:r>
              <a:rPr lang="en-US" dirty="0"/>
              <a:t>Recommended Methods – Desirable to Least Desirable</a:t>
            </a:r>
          </a:p>
          <a:p>
            <a:pPr marL="0" indent="0">
              <a:buNone/>
            </a:pPr>
            <a:endParaRPr lang="en-US" dirty="0"/>
          </a:p>
          <a:p>
            <a:pPr marL="457200" indent="-457200">
              <a:buFont typeface="+mj-lt"/>
              <a:buAutoNum type="arabicPeriod"/>
            </a:pPr>
            <a:r>
              <a:rPr lang="en-US" dirty="0"/>
              <a:t>Cold Turkey – JUST QUIT!</a:t>
            </a:r>
          </a:p>
          <a:p>
            <a:pPr marL="457200" indent="-457200">
              <a:buFont typeface="+mj-lt"/>
              <a:buAutoNum type="arabicPeriod"/>
            </a:pPr>
            <a:r>
              <a:rPr lang="en-US" dirty="0"/>
              <a:t>Traditional Methods – Patches, Gums, Medications</a:t>
            </a:r>
          </a:p>
          <a:p>
            <a:pPr marL="457200" indent="-457200">
              <a:buFont typeface="+mj-lt"/>
              <a:buAutoNum type="arabicPeriod"/>
            </a:pPr>
            <a:r>
              <a:rPr lang="en-US" dirty="0"/>
              <a:t>Vaping – Via Traditional Nic liquids</a:t>
            </a:r>
          </a:p>
          <a:p>
            <a:pPr marL="457200" indent="-457200">
              <a:buFont typeface="+mj-lt"/>
              <a:buAutoNum type="arabicPeriod"/>
            </a:pPr>
            <a:r>
              <a:rPr lang="en-US" dirty="0"/>
              <a:t>Vaping – Via Salt Nic liquids</a:t>
            </a:r>
          </a:p>
          <a:p>
            <a:pPr marL="0" indent="0">
              <a:buNone/>
            </a:pPr>
            <a:endParaRPr lang="en-US" dirty="0"/>
          </a:p>
          <a:p>
            <a:pPr marL="0" indent="0">
              <a:buNone/>
            </a:pPr>
            <a:r>
              <a:rPr lang="en-US" b="1" i="1" dirty="0"/>
              <a:t>ALWAYS REMEMBER</a:t>
            </a:r>
            <a:r>
              <a:rPr lang="en-US" dirty="0"/>
              <a:t> - Vaping is not harm </a:t>
            </a:r>
            <a:r>
              <a:rPr lang="en-US" b="1" i="1" dirty="0"/>
              <a:t>elimination</a:t>
            </a:r>
            <a:r>
              <a:rPr lang="en-US" dirty="0"/>
              <a:t>!  Vaping is harm </a:t>
            </a:r>
            <a:r>
              <a:rPr lang="en-US" b="1" i="1" dirty="0"/>
              <a:t>reduction</a:t>
            </a:r>
            <a:r>
              <a:rPr lang="en-US" dirty="0"/>
              <a:t>!</a:t>
            </a:r>
            <a:br>
              <a:rPr lang="en-US" dirty="0"/>
            </a:br>
            <a:br>
              <a:rPr lang="en-US" dirty="0"/>
            </a:br>
            <a:r>
              <a:rPr lang="en-US" dirty="0"/>
              <a:t>The safest way to vape is to not vape at all.</a:t>
            </a:r>
          </a:p>
          <a:p>
            <a:pPr marL="0" indent="0">
              <a:buNone/>
            </a:pPr>
            <a:endParaRPr lang="en-US" dirty="0"/>
          </a:p>
        </p:txBody>
      </p:sp>
      <p:sp>
        <p:nvSpPr>
          <p:cNvPr id="4" name="Date Placeholder 3">
            <a:extLst>
              <a:ext uri="{FF2B5EF4-FFF2-40B4-BE49-F238E27FC236}">
                <a16:creationId xmlns:a16="http://schemas.microsoft.com/office/drawing/2014/main" id="{59E54A8B-DED0-4484-91D0-802570DB7C17}"/>
              </a:ext>
            </a:extLst>
          </p:cNvPr>
          <p:cNvSpPr>
            <a:spLocks noGrp="1"/>
          </p:cNvSpPr>
          <p:nvPr>
            <p:ph type="dt" sz="half" idx="10"/>
          </p:nvPr>
        </p:nvSpPr>
        <p:spPr/>
        <p:txBody>
          <a:bodyPr/>
          <a:lstStyle/>
          <a:p>
            <a:fld id="{B90E2FCC-A8D1-42B8-868A-68BEAC29C421}" type="datetime1">
              <a:rPr lang="en-US" smtClean="0"/>
              <a:t>3/12/2019</a:t>
            </a:fld>
            <a:endParaRPr lang="en-US" dirty="0"/>
          </a:p>
        </p:txBody>
      </p:sp>
      <p:sp>
        <p:nvSpPr>
          <p:cNvPr id="5" name="Slide Number Placeholder 4">
            <a:extLst>
              <a:ext uri="{FF2B5EF4-FFF2-40B4-BE49-F238E27FC236}">
                <a16:creationId xmlns:a16="http://schemas.microsoft.com/office/drawing/2014/main" id="{CE7A120D-6101-499B-B3E6-FBE5789A0EA9}"/>
              </a:ext>
            </a:extLst>
          </p:cNvPr>
          <p:cNvSpPr>
            <a:spLocks noGrp="1"/>
          </p:cNvSpPr>
          <p:nvPr>
            <p:ph type="sldNum" sz="quarter" idx="12"/>
          </p:nvPr>
        </p:nvSpPr>
        <p:spPr/>
        <p:txBody>
          <a:bodyPr/>
          <a:lstStyle/>
          <a:p>
            <a:fld id="{6D22F896-40B5-4ADD-8801-0D06FADFA095}" type="slidenum">
              <a:rPr lang="en-US" smtClean="0"/>
              <a:t>34</a:t>
            </a:fld>
            <a:endParaRPr lang="en-US" dirty="0"/>
          </a:p>
        </p:txBody>
      </p:sp>
      <p:sp>
        <p:nvSpPr>
          <p:cNvPr id="6" name="Footer Placeholder 5">
            <a:extLst>
              <a:ext uri="{FF2B5EF4-FFF2-40B4-BE49-F238E27FC236}">
                <a16:creationId xmlns:a16="http://schemas.microsoft.com/office/drawing/2014/main" id="{B90C95BA-C061-4918-BC18-C0CB044AD94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19303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p:txBody>
          <a:bodyPr/>
          <a:lstStyle/>
          <a:p>
            <a:r>
              <a:rPr lang="en-US" dirty="0"/>
              <a:t>Styles</a:t>
            </a:r>
            <a:br>
              <a:rPr lang="en-US" dirty="0"/>
            </a:b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p:txBody>
          <a:bodyPr/>
          <a:lstStyle/>
          <a:p>
            <a:r>
              <a:rPr lang="en-US" dirty="0"/>
              <a:t>Mouth To Lung (MTL) – The act of bringing the vapor into your mouth first, then inhaling it into your lungs.  99% of smokers use the MTL style when using a cigarette.  Typically a tighter draw more similar to that of a cigarette.</a:t>
            </a:r>
          </a:p>
          <a:p>
            <a:r>
              <a:rPr lang="en-US" dirty="0"/>
              <a:t>Direct Lung/Lung Hitting (DL) – the act of taking the vapor from the EVP directly into your lungs.  If you’ve ever smoked those funny looking cigarettes back in your college days, you’re familiar with “Direct Lung” inhales.  Typically a looser draw.</a:t>
            </a:r>
          </a:p>
          <a:p>
            <a:r>
              <a:rPr lang="en-US" sz="1600" dirty="0"/>
              <a:t>Note: Although these are the two major styles of vaping, there are certainly ranges and draw resistances within each style, such as “restricted direct lung” (RDL).  Airflow controllers and different types of atomizers and devices allow you to find what is best and most comfortable for you. </a:t>
            </a:r>
          </a:p>
        </p:txBody>
      </p:sp>
      <p:sp>
        <p:nvSpPr>
          <p:cNvPr id="4" name="Date Placeholder 3">
            <a:extLst>
              <a:ext uri="{FF2B5EF4-FFF2-40B4-BE49-F238E27FC236}">
                <a16:creationId xmlns:a16="http://schemas.microsoft.com/office/drawing/2014/main" id="{86FD0A52-A220-42E3-8B12-B9EB2840A967}"/>
              </a:ext>
            </a:extLst>
          </p:cNvPr>
          <p:cNvSpPr>
            <a:spLocks noGrp="1"/>
          </p:cNvSpPr>
          <p:nvPr>
            <p:ph type="dt" sz="half" idx="10"/>
          </p:nvPr>
        </p:nvSpPr>
        <p:spPr/>
        <p:txBody>
          <a:bodyPr/>
          <a:lstStyle/>
          <a:p>
            <a:fld id="{D16C30F5-F4C6-42CD-AA53-2F094B0D1E3E}" type="datetime1">
              <a:rPr lang="en-US" smtClean="0"/>
              <a:t>3/12/2019</a:t>
            </a:fld>
            <a:endParaRPr lang="en-US" dirty="0"/>
          </a:p>
        </p:txBody>
      </p:sp>
      <p:sp>
        <p:nvSpPr>
          <p:cNvPr id="5" name="Slide Number Placeholder 4">
            <a:extLst>
              <a:ext uri="{FF2B5EF4-FFF2-40B4-BE49-F238E27FC236}">
                <a16:creationId xmlns:a16="http://schemas.microsoft.com/office/drawing/2014/main" id="{A961421C-5DFE-430E-A113-29A2E5B04B1A}"/>
              </a:ext>
            </a:extLst>
          </p:cNvPr>
          <p:cNvSpPr>
            <a:spLocks noGrp="1"/>
          </p:cNvSpPr>
          <p:nvPr>
            <p:ph type="sldNum" sz="quarter" idx="12"/>
          </p:nvPr>
        </p:nvSpPr>
        <p:spPr/>
        <p:txBody>
          <a:bodyPr/>
          <a:lstStyle/>
          <a:p>
            <a:fld id="{6D22F896-40B5-4ADD-8801-0D06FADFA095}" type="slidenum">
              <a:rPr lang="en-US" smtClean="0"/>
              <a:t>35</a:t>
            </a:fld>
            <a:endParaRPr lang="en-US" dirty="0"/>
          </a:p>
        </p:txBody>
      </p:sp>
      <p:sp>
        <p:nvSpPr>
          <p:cNvPr id="6" name="Footer Placeholder 5">
            <a:extLst>
              <a:ext uri="{FF2B5EF4-FFF2-40B4-BE49-F238E27FC236}">
                <a16:creationId xmlns:a16="http://schemas.microsoft.com/office/drawing/2014/main" id="{6CB2974B-9FFD-422E-A8DC-418AC3E54BD6}"/>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989885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a:xfrm>
            <a:off x="2895600" y="764373"/>
            <a:ext cx="8610600" cy="734818"/>
          </a:xfrm>
        </p:spPr>
        <p:txBody>
          <a:bodyPr/>
          <a:lstStyle/>
          <a:p>
            <a:r>
              <a:rPr lang="en-US" dirty="0"/>
              <a:t>What DO I Have to do?</a:t>
            </a:r>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a:xfrm>
            <a:off x="685800" y="1573619"/>
            <a:ext cx="10820400" cy="4997301"/>
          </a:xfrm>
        </p:spPr>
        <p:txBody>
          <a:bodyPr>
            <a:normAutofit lnSpcReduction="10000"/>
          </a:bodyPr>
          <a:lstStyle/>
          <a:p>
            <a:r>
              <a:rPr lang="en-US" dirty="0"/>
              <a:t>Closed POD type systems</a:t>
            </a:r>
          </a:p>
          <a:p>
            <a:pPr lvl="1"/>
            <a:r>
              <a:rPr lang="en-US" dirty="0"/>
              <a:t>Charge, replace pods</a:t>
            </a:r>
          </a:p>
          <a:p>
            <a:pPr lvl="1"/>
            <a:endParaRPr lang="en-US" dirty="0"/>
          </a:p>
          <a:p>
            <a:r>
              <a:rPr lang="en-US" dirty="0"/>
              <a:t>Open POD type systems</a:t>
            </a:r>
          </a:p>
          <a:p>
            <a:pPr lvl="1"/>
            <a:r>
              <a:rPr lang="en-US" dirty="0"/>
              <a:t>Charge, fill pods, replace pods</a:t>
            </a:r>
          </a:p>
          <a:p>
            <a:pPr lvl="1"/>
            <a:endParaRPr lang="en-US" dirty="0"/>
          </a:p>
          <a:p>
            <a:r>
              <a:rPr lang="en-US" dirty="0"/>
              <a:t>All-In-Ones</a:t>
            </a:r>
          </a:p>
          <a:p>
            <a:pPr lvl="1"/>
            <a:r>
              <a:rPr lang="en-US" dirty="0"/>
              <a:t>Charge, fill e-liquid, replace coil heads, clean</a:t>
            </a:r>
          </a:p>
          <a:p>
            <a:pPr lvl="1"/>
            <a:endParaRPr lang="en-US" dirty="0"/>
          </a:p>
          <a:p>
            <a:r>
              <a:rPr lang="en-US" dirty="0"/>
              <a:t>Tanks (replaceable coil heads)</a:t>
            </a:r>
          </a:p>
          <a:p>
            <a:pPr lvl="1"/>
            <a:r>
              <a:rPr lang="en-US" dirty="0"/>
              <a:t>Fill e-liquid, replace coil heads, clean</a:t>
            </a:r>
          </a:p>
          <a:p>
            <a:pPr lvl="1"/>
            <a:endParaRPr lang="en-US" dirty="0"/>
          </a:p>
          <a:p>
            <a:r>
              <a:rPr lang="en-US" dirty="0"/>
              <a:t>Tanks (rebuildable)</a:t>
            </a:r>
          </a:p>
          <a:p>
            <a:pPr lvl="1"/>
            <a:r>
              <a:rPr lang="en-US" dirty="0"/>
              <a:t>Create and install build, wick, replace wick, replace coil, fill with e-liquid, clean</a:t>
            </a:r>
          </a:p>
        </p:txBody>
      </p:sp>
      <p:sp>
        <p:nvSpPr>
          <p:cNvPr id="4" name="Date Placeholder 3">
            <a:extLst>
              <a:ext uri="{FF2B5EF4-FFF2-40B4-BE49-F238E27FC236}">
                <a16:creationId xmlns:a16="http://schemas.microsoft.com/office/drawing/2014/main" id="{BF5D35C0-830F-4F59-BCA0-EF60472883FB}"/>
              </a:ext>
            </a:extLst>
          </p:cNvPr>
          <p:cNvSpPr>
            <a:spLocks noGrp="1"/>
          </p:cNvSpPr>
          <p:nvPr>
            <p:ph type="dt" sz="half" idx="10"/>
          </p:nvPr>
        </p:nvSpPr>
        <p:spPr/>
        <p:txBody>
          <a:bodyPr/>
          <a:lstStyle/>
          <a:p>
            <a:fld id="{D4796694-FAB3-4571-BCB9-971A9BF1CCDF}" type="datetime1">
              <a:rPr lang="en-US" smtClean="0"/>
              <a:t>3/12/2019</a:t>
            </a:fld>
            <a:endParaRPr lang="en-US" dirty="0"/>
          </a:p>
        </p:txBody>
      </p:sp>
      <p:sp>
        <p:nvSpPr>
          <p:cNvPr id="5" name="Slide Number Placeholder 4">
            <a:extLst>
              <a:ext uri="{FF2B5EF4-FFF2-40B4-BE49-F238E27FC236}">
                <a16:creationId xmlns:a16="http://schemas.microsoft.com/office/drawing/2014/main" id="{07B2DB61-7E75-4940-B8D4-D8E991ABD190}"/>
              </a:ext>
            </a:extLst>
          </p:cNvPr>
          <p:cNvSpPr>
            <a:spLocks noGrp="1"/>
          </p:cNvSpPr>
          <p:nvPr>
            <p:ph type="sldNum" sz="quarter" idx="12"/>
          </p:nvPr>
        </p:nvSpPr>
        <p:spPr/>
        <p:txBody>
          <a:bodyPr/>
          <a:lstStyle/>
          <a:p>
            <a:fld id="{6D22F896-40B5-4ADD-8801-0D06FADFA095}" type="slidenum">
              <a:rPr lang="en-US" smtClean="0"/>
              <a:t>36</a:t>
            </a:fld>
            <a:endParaRPr lang="en-US" dirty="0"/>
          </a:p>
        </p:txBody>
      </p:sp>
      <p:sp>
        <p:nvSpPr>
          <p:cNvPr id="6" name="Footer Placeholder 5">
            <a:extLst>
              <a:ext uri="{FF2B5EF4-FFF2-40B4-BE49-F238E27FC236}">
                <a16:creationId xmlns:a16="http://schemas.microsoft.com/office/drawing/2014/main" id="{7C81B1D2-95D8-48ED-B474-5C2E041869B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053125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a:xfrm>
            <a:off x="3214576" y="287080"/>
            <a:ext cx="8610600" cy="734818"/>
          </a:xfrm>
        </p:spPr>
        <p:txBody>
          <a:bodyPr>
            <a:normAutofit fontScale="90000"/>
          </a:bodyPr>
          <a:lstStyle/>
          <a:p>
            <a:r>
              <a:rPr lang="en-US" dirty="0"/>
              <a:t>What DO I Have to KNOW?</a:t>
            </a:r>
            <a:br>
              <a:rPr lang="en-US" dirty="0"/>
            </a:br>
            <a:r>
              <a:rPr lang="en-US" sz="2200" dirty="0"/>
              <a:t>(Bare Minimum)</a:t>
            </a: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a:xfrm>
            <a:off x="138223" y="1127051"/>
            <a:ext cx="11897833" cy="5560828"/>
          </a:xfrm>
        </p:spPr>
        <p:txBody>
          <a:bodyPr>
            <a:normAutofit fontScale="70000" lnSpcReduction="20000"/>
          </a:bodyPr>
          <a:lstStyle/>
          <a:p>
            <a:r>
              <a:rPr lang="en-US" dirty="0"/>
              <a:t>What is E-liquid (Juice)?</a:t>
            </a:r>
          </a:p>
          <a:p>
            <a:pPr lvl="1"/>
            <a:r>
              <a:rPr lang="en-US" dirty="0"/>
              <a:t>The liquid that is heated, turned to vapor, and inhaled into your lungs</a:t>
            </a:r>
          </a:p>
          <a:p>
            <a:pPr lvl="2"/>
            <a:r>
              <a:rPr lang="en-US" dirty="0"/>
              <a:t>Contains PG/VG/Nic/Flavors</a:t>
            </a:r>
          </a:p>
          <a:p>
            <a:pPr lvl="2"/>
            <a:r>
              <a:rPr lang="en-US" dirty="0"/>
              <a:t>Higher VG will produce more vapor, less throat hit, and will be more difficult to wick (thicker)</a:t>
            </a:r>
          </a:p>
          <a:p>
            <a:pPr lvl="1"/>
            <a:endParaRPr lang="en-US" dirty="0"/>
          </a:p>
          <a:p>
            <a:r>
              <a:rPr lang="en-US" dirty="0"/>
              <a:t>What is </a:t>
            </a:r>
            <a:r>
              <a:rPr lang="en-US" dirty="0" err="1"/>
              <a:t>mAh</a:t>
            </a:r>
            <a:r>
              <a:rPr lang="en-US" dirty="0"/>
              <a:t>?</a:t>
            </a:r>
          </a:p>
          <a:p>
            <a:pPr lvl="1"/>
            <a:r>
              <a:rPr lang="en-US" dirty="0" err="1"/>
              <a:t>mAh</a:t>
            </a:r>
            <a:r>
              <a:rPr lang="en-US" dirty="0"/>
              <a:t> is the capacity rating of the battery.  Higher </a:t>
            </a:r>
            <a:r>
              <a:rPr lang="en-US" dirty="0" err="1"/>
              <a:t>mAh</a:t>
            </a:r>
            <a:r>
              <a:rPr lang="en-US" dirty="0"/>
              <a:t> will give you more vape time on a charge</a:t>
            </a:r>
          </a:p>
          <a:p>
            <a:pPr lvl="1"/>
            <a:endParaRPr lang="en-US" dirty="0"/>
          </a:p>
          <a:p>
            <a:r>
              <a:rPr lang="en-US" dirty="0"/>
              <a:t>What is resistance (Ohms/</a:t>
            </a:r>
            <a:r>
              <a:rPr lang="el-GR" dirty="0"/>
              <a:t>Ω</a:t>
            </a:r>
            <a:r>
              <a:rPr lang="en-US" dirty="0"/>
              <a:t>)</a:t>
            </a:r>
          </a:p>
          <a:p>
            <a:pPr lvl="1"/>
            <a:r>
              <a:rPr lang="en-US" dirty="0"/>
              <a:t>Coils come in different resistances and materials.  An Ohm is a measurement of that resistance.  When current is run through the coil, it will heat because of it’s resistance.</a:t>
            </a:r>
          </a:p>
          <a:p>
            <a:pPr lvl="2"/>
            <a:r>
              <a:rPr lang="en-US" dirty="0"/>
              <a:t>Higher resistance coils require lower power levels.</a:t>
            </a:r>
          </a:p>
          <a:p>
            <a:pPr lvl="2"/>
            <a:r>
              <a:rPr lang="en-US" dirty="0"/>
              <a:t>Higher resistance coils will create a cooler vape.</a:t>
            </a:r>
          </a:p>
          <a:p>
            <a:pPr lvl="2"/>
            <a:r>
              <a:rPr lang="en-US" dirty="0"/>
              <a:t>Lower resistance coils require more power.</a:t>
            </a:r>
          </a:p>
          <a:p>
            <a:pPr lvl="2"/>
            <a:r>
              <a:rPr lang="en-US" dirty="0"/>
              <a:t>Lower resistance coils will create a warmer vape.</a:t>
            </a:r>
          </a:p>
          <a:p>
            <a:pPr lvl="1"/>
            <a:endParaRPr lang="en-US" dirty="0"/>
          </a:p>
          <a:p>
            <a:r>
              <a:rPr lang="en-US" dirty="0"/>
              <a:t>What is Mouth To Lung (MTL) Vs. Direct Lung (DL)</a:t>
            </a:r>
          </a:p>
          <a:p>
            <a:pPr lvl="1"/>
            <a:r>
              <a:rPr lang="en-US" dirty="0"/>
              <a:t>The two main styles of vaping</a:t>
            </a:r>
          </a:p>
          <a:p>
            <a:pPr lvl="2"/>
            <a:r>
              <a:rPr lang="en-US" dirty="0"/>
              <a:t>MTL is how most people will smoke a cigarette, first taking the smoke into their mouth and then into their lungs.</a:t>
            </a:r>
          </a:p>
          <a:p>
            <a:pPr lvl="2"/>
            <a:r>
              <a:rPr lang="en-US" dirty="0"/>
              <a:t>DL is the act of taking the vapor directly into their lungs</a:t>
            </a:r>
          </a:p>
          <a:p>
            <a:pPr lvl="1"/>
            <a:endParaRPr lang="en-US" dirty="0"/>
          </a:p>
          <a:p>
            <a:r>
              <a:rPr lang="en-US" dirty="0"/>
              <a:t>What is wattage?</a:t>
            </a:r>
          </a:p>
          <a:p>
            <a:pPr lvl="1"/>
            <a:r>
              <a:rPr lang="en-US" dirty="0"/>
              <a:t>Wattage is the “volume control” of adjustable E-liquid Vaping Products.  As you increase the EVP’s wattage, you increase the power to the coil making it hotter.</a:t>
            </a:r>
          </a:p>
        </p:txBody>
      </p:sp>
      <p:sp>
        <p:nvSpPr>
          <p:cNvPr id="4" name="Date Placeholder 3">
            <a:extLst>
              <a:ext uri="{FF2B5EF4-FFF2-40B4-BE49-F238E27FC236}">
                <a16:creationId xmlns:a16="http://schemas.microsoft.com/office/drawing/2014/main" id="{DC01F58A-4D16-418F-B7A1-CE266A7BF2A1}"/>
              </a:ext>
            </a:extLst>
          </p:cNvPr>
          <p:cNvSpPr>
            <a:spLocks noGrp="1"/>
          </p:cNvSpPr>
          <p:nvPr>
            <p:ph type="dt" sz="half" idx="10"/>
          </p:nvPr>
        </p:nvSpPr>
        <p:spPr/>
        <p:txBody>
          <a:bodyPr/>
          <a:lstStyle/>
          <a:p>
            <a:fld id="{096BF5AD-2C06-4F7B-9093-F1C51BC09B49}" type="datetime1">
              <a:rPr lang="en-US" smtClean="0"/>
              <a:t>3/12/2019</a:t>
            </a:fld>
            <a:endParaRPr lang="en-US" dirty="0"/>
          </a:p>
        </p:txBody>
      </p:sp>
      <p:sp>
        <p:nvSpPr>
          <p:cNvPr id="5" name="Slide Number Placeholder 4">
            <a:extLst>
              <a:ext uri="{FF2B5EF4-FFF2-40B4-BE49-F238E27FC236}">
                <a16:creationId xmlns:a16="http://schemas.microsoft.com/office/drawing/2014/main" id="{F80F485F-2ECB-4214-BEDD-A656A840D433}"/>
              </a:ext>
            </a:extLst>
          </p:cNvPr>
          <p:cNvSpPr>
            <a:spLocks noGrp="1"/>
          </p:cNvSpPr>
          <p:nvPr>
            <p:ph type="sldNum" sz="quarter" idx="12"/>
          </p:nvPr>
        </p:nvSpPr>
        <p:spPr/>
        <p:txBody>
          <a:bodyPr/>
          <a:lstStyle/>
          <a:p>
            <a:fld id="{6D22F896-40B5-4ADD-8801-0D06FADFA095}" type="slidenum">
              <a:rPr lang="en-US" smtClean="0"/>
              <a:t>37</a:t>
            </a:fld>
            <a:endParaRPr lang="en-US" dirty="0"/>
          </a:p>
        </p:txBody>
      </p:sp>
      <p:sp>
        <p:nvSpPr>
          <p:cNvPr id="6" name="Footer Placeholder 5">
            <a:extLst>
              <a:ext uri="{FF2B5EF4-FFF2-40B4-BE49-F238E27FC236}">
                <a16:creationId xmlns:a16="http://schemas.microsoft.com/office/drawing/2014/main" id="{43DCC634-BB6B-4177-BF08-A88B193B27B4}"/>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446275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a:xfrm>
            <a:off x="2895600" y="764373"/>
            <a:ext cx="8610600" cy="734818"/>
          </a:xfrm>
        </p:spPr>
        <p:txBody>
          <a:bodyPr/>
          <a:lstStyle/>
          <a:p>
            <a:r>
              <a:rPr lang="en-US" dirty="0"/>
              <a:t>What are my consumables?</a:t>
            </a:r>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a:xfrm>
            <a:off x="685800" y="1573619"/>
            <a:ext cx="10820400" cy="4997301"/>
          </a:xfrm>
        </p:spPr>
        <p:txBody>
          <a:bodyPr>
            <a:normAutofit lnSpcReduction="10000"/>
          </a:bodyPr>
          <a:lstStyle/>
          <a:p>
            <a:r>
              <a:rPr lang="en-US" dirty="0"/>
              <a:t>Closed POD type systems</a:t>
            </a:r>
          </a:p>
          <a:p>
            <a:pPr lvl="1"/>
            <a:r>
              <a:rPr lang="en-US" dirty="0"/>
              <a:t>The pod (already </a:t>
            </a:r>
            <a:r>
              <a:rPr lang="en-US"/>
              <a:t>contains e-liquid)</a:t>
            </a:r>
            <a:endParaRPr lang="en-US" dirty="0"/>
          </a:p>
          <a:p>
            <a:pPr lvl="1"/>
            <a:endParaRPr lang="en-US" dirty="0"/>
          </a:p>
          <a:p>
            <a:r>
              <a:rPr lang="en-US" dirty="0"/>
              <a:t>Open POD type systems</a:t>
            </a:r>
          </a:p>
          <a:p>
            <a:pPr lvl="1"/>
            <a:r>
              <a:rPr lang="en-US" dirty="0"/>
              <a:t> The pod, e-liquid</a:t>
            </a:r>
          </a:p>
          <a:p>
            <a:pPr lvl="1"/>
            <a:endParaRPr lang="en-US" dirty="0"/>
          </a:p>
          <a:p>
            <a:r>
              <a:rPr lang="en-US" dirty="0"/>
              <a:t>All-In-Ones</a:t>
            </a:r>
          </a:p>
          <a:p>
            <a:pPr lvl="1"/>
            <a:r>
              <a:rPr lang="en-US" dirty="0"/>
              <a:t>E-liquid, coil heads</a:t>
            </a:r>
          </a:p>
          <a:p>
            <a:pPr lvl="1"/>
            <a:endParaRPr lang="en-US" dirty="0"/>
          </a:p>
          <a:p>
            <a:r>
              <a:rPr lang="en-US" dirty="0"/>
              <a:t>Tanks (replaceable coil heads)</a:t>
            </a:r>
          </a:p>
          <a:p>
            <a:pPr lvl="1"/>
            <a:r>
              <a:rPr lang="en-US" dirty="0"/>
              <a:t>E-liquid, coil heads</a:t>
            </a:r>
          </a:p>
          <a:p>
            <a:pPr lvl="1"/>
            <a:endParaRPr lang="en-US" dirty="0"/>
          </a:p>
          <a:p>
            <a:r>
              <a:rPr lang="en-US" dirty="0"/>
              <a:t>Tanks (rebuildable)</a:t>
            </a:r>
          </a:p>
          <a:p>
            <a:pPr lvl="1"/>
            <a:r>
              <a:rPr lang="en-US" dirty="0"/>
              <a:t>E-liquid, coils, wicking material</a:t>
            </a:r>
          </a:p>
        </p:txBody>
      </p:sp>
      <p:sp>
        <p:nvSpPr>
          <p:cNvPr id="4" name="Date Placeholder 3">
            <a:extLst>
              <a:ext uri="{FF2B5EF4-FFF2-40B4-BE49-F238E27FC236}">
                <a16:creationId xmlns:a16="http://schemas.microsoft.com/office/drawing/2014/main" id="{79EFFD85-5792-45FD-A526-3C92BD560C7B}"/>
              </a:ext>
            </a:extLst>
          </p:cNvPr>
          <p:cNvSpPr>
            <a:spLocks noGrp="1"/>
          </p:cNvSpPr>
          <p:nvPr>
            <p:ph type="dt" sz="half" idx="10"/>
          </p:nvPr>
        </p:nvSpPr>
        <p:spPr/>
        <p:txBody>
          <a:bodyPr/>
          <a:lstStyle/>
          <a:p>
            <a:fld id="{257E56E3-E53E-491B-878D-311C9CB2E5B0}" type="datetime1">
              <a:rPr lang="en-US" smtClean="0"/>
              <a:t>3/12/2019</a:t>
            </a:fld>
            <a:endParaRPr lang="en-US" dirty="0"/>
          </a:p>
        </p:txBody>
      </p:sp>
      <p:sp>
        <p:nvSpPr>
          <p:cNvPr id="5" name="Slide Number Placeholder 4">
            <a:extLst>
              <a:ext uri="{FF2B5EF4-FFF2-40B4-BE49-F238E27FC236}">
                <a16:creationId xmlns:a16="http://schemas.microsoft.com/office/drawing/2014/main" id="{55769022-071D-4589-9BB7-1799FD6D645E}"/>
              </a:ext>
            </a:extLst>
          </p:cNvPr>
          <p:cNvSpPr>
            <a:spLocks noGrp="1"/>
          </p:cNvSpPr>
          <p:nvPr>
            <p:ph type="sldNum" sz="quarter" idx="12"/>
          </p:nvPr>
        </p:nvSpPr>
        <p:spPr/>
        <p:txBody>
          <a:bodyPr/>
          <a:lstStyle/>
          <a:p>
            <a:fld id="{6D22F896-40B5-4ADD-8801-0D06FADFA095}" type="slidenum">
              <a:rPr lang="en-US" smtClean="0"/>
              <a:t>38</a:t>
            </a:fld>
            <a:endParaRPr lang="en-US" dirty="0"/>
          </a:p>
        </p:txBody>
      </p:sp>
      <p:sp>
        <p:nvSpPr>
          <p:cNvPr id="6" name="Footer Placeholder 5">
            <a:extLst>
              <a:ext uri="{FF2B5EF4-FFF2-40B4-BE49-F238E27FC236}">
                <a16:creationId xmlns:a16="http://schemas.microsoft.com/office/drawing/2014/main" id="{337CB548-8706-4122-8D90-8D25FDED0C0C}"/>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971588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79AC-8A0E-4F33-BD39-71F9A3A4FC91}"/>
              </a:ext>
            </a:extLst>
          </p:cNvPr>
          <p:cNvSpPr>
            <a:spLocks noGrp="1"/>
          </p:cNvSpPr>
          <p:nvPr>
            <p:ph type="title"/>
          </p:nvPr>
        </p:nvSpPr>
        <p:spPr/>
        <p:txBody>
          <a:bodyPr/>
          <a:lstStyle/>
          <a:p>
            <a:r>
              <a:rPr lang="en-US" dirty="0"/>
              <a:t>What’s in the liquid?</a:t>
            </a:r>
            <a:br>
              <a:rPr lang="en-US" dirty="0"/>
            </a:br>
            <a:r>
              <a:rPr lang="en-US" sz="1800" dirty="0"/>
              <a:t>(See Episode #2)</a:t>
            </a:r>
            <a:endParaRPr lang="en-US" dirty="0"/>
          </a:p>
        </p:txBody>
      </p:sp>
      <p:sp>
        <p:nvSpPr>
          <p:cNvPr id="3" name="Content Placeholder 2">
            <a:extLst>
              <a:ext uri="{FF2B5EF4-FFF2-40B4-BE49-F238E27FC236}">
                <a16:creationId xmlns:a16="http://schemas.microsoft.com/office/drawing/2014/main" id="{4DA5BBC8-08A8-48D6-9A08-D07294297E70}"/>
              </a:ext>
            </a:extLst>
          </p:cNvPr>
          <p:cNvSpPr>
            <a:spLocks noGrp="1"/>
          </p:cNvSpPr>
          <p:nvPr>
            <p:ph idx="1"/>
          </p:nvPr>
        </p:nvSpPr>
        <p:spPr/>
        <p:txBody>
          <a:bodyPr>
            <a:normAutofit fontScale="77500" lnSpcReduction="20000"/>
          </a:bodyPr>
          <a:lstStyle/>
          <a:p>
            <a:r>
              <a:rPr lang="en-US" dirty="0"/>
              <a:t>E-liquids will generally contain 4 main ingredients.  Those ingredients are: </a:t>
            </a:r>
          </a:p>
          <a:p>
            <a:pPr lvl="1"/>
            <a:endParaRPr lang="en-US" dirty="0"/>
          </a:p>
          <a:p>
            <a:pPr lvl="1"/>
            <a:r>
              <a:rPr lang="en-US" dirty="0"/>
              <a:t>Propylene Glycol (PG)</a:t>
            </a:r>
          </a:p>
          <a:p>
            <a:pPr marL="914400" lvl="2" indent="0">
              <a:buNone/>
            </a:pPr>
            <a:endParaRPr lang="en-US" sz="1700" dirty="0"/>
          </a:p>
          <a:p>
            <a:pPr marL="914400" lvl="2" indent="0">
              <a:buNone/>
            </a:pPr>
            <a:r>
              <a:rPr lang="en-US" sz="1700" dirty="0"/>
              <a:t>PG is a colorless, odorless liquid.  It’s used in the food industry as a flavoring carrier, an ingredient in food coloring, an additive in various medicines, and the active ingredient in asthma inhalers and nebulizers.  Propylene Glycol is non toxic and is "generally recognized as safe“ for human consumption by the FDA in moderate quantities. </a:t>
            </a:r>
          </a:p>
          <a:p>
            <a:pPr lvl="1"/>
            <a:endParaRPr lang="en-US" dirty="0"/>
          </a:p>
          <a:p>
            <a:pPr lvl="1"/>
            <a:r>
              <a:rPr lang="en-US" dirty="0"/>
              <a:t>Vegetable Glycerin (VG)</a:t>
            </a:r>
            <a:br>
              <a:rPr lang="en-US" dirty="0"/>
            </a:br>
            <a:endParaRPr lang="en-US" dirty="0"/>
          </a:p>
          <a:p>
            <a:pPr marL="914400" lvl="2" indent="0">
              <a:buNone/>
            </a:pPr>
            <a:r>
              <a:rPr lang="en-US" sz="1700" dirty="0"/>
              <a:t>VG is a colorless, odorless liquid derived from plant oils. Although it’s processed from oils, it isn’t an oil, but rather an alcohol which makes it safe to inhale.  It’s used in the food industry as a sweetener and to keep foods moist. Medicines also contain VG. Vegetable Glycerin is non toxic and is "generally recognized as safe“ for human consumption by the FDA in moderate quantities. </a:t>
            </a:r>
          </a:p>
          <a:p>
            <a:pPr marL="914400" lvl="2" indent="0">
              <a:buNone/>
            </a:pPr>
            <a:endParaRPr lang="en-US" dirty="0"/>
          </a:p>
          <a:p>
            <a:pPr lvl="1"/>
            <a:r>
              <a:rPr lang="en-US" dirty="0"/>
              <a:t>Flavorings</a:t>
            </a:r>
          </a:p>
          <a:p>
            <a:pPr lvl="1"/>
            <a:endParaRPr lang="en-US" sz="1700" dirty="0"/>
          </a:p>
          <a:p>
            <a:pPr marL="914400" lvl="2" indent="0">
              <a:buNone/>
            </a:pPr>
            <a:r>
              <a:rPr lang="en-US" sz="1700" dirty="0"/>
              <a:t>E-liquid is flavored with food-grade flavorings.  </a:t>
            </a:r>
          </a:p>
          <a:p>
            <a:pPr lvl="1"/>
            <a:endParaRPr lang="en-US" dirty="0"/>
          </a:p>
          <a:p>
            <a:pPr lvl="1"/>
            <a:r>
              <a:rPr lang="en-US" dirty="0"/>
              <a:t>Nicotine</a:t>
            </a:r>
          </a:p>
          <a:p>
            <a:pPr lvl="1"/>
            <a:endParaRPr lang="en-US" dirty="0"/>
          </a:p>
          <a:p>
            <a:pPr marL="914400" lvl="2" indent="0">
              <a:buNone/>
            </a:pPr>
            <a:endParaRPr lang="en-US" sz="1700" dirty="0"/>
          </a:p>
        </p:txBody>
      </p:sp>
      <p:sp>
        <p:nvSpPr>
          <p:cNvPr id="4" name="Date Placeholder 3">
            <a:extLst>
              <a:ext uri="{FF2B5EF4-FFF2-40B4-BE49-F238E27FC236}">
                <a16:creationId xmlns:a16="http://schemas.microsoft.com/office/drawing/2014/main" id="{DFFE57FF-4956-498B-8CBF-EBC6B5A48102}"/>
              </a:ext>
            </a:extLst>
          </p:cNvPr>
          <p:cNvSpPr>
            <a:spLocks noGrp="1"/>
          </p:cNvSpPr>
          <p:nvPr>
            <p:ph type="dt" sz="half" idx="10"/>
          </p:nvPr>
        </p:nvSpPr>
        <p:spPr/>
        <p:txBody>
          <a:bodyPr/>
          <a:lstStyle/>
          <a:p>
            <a:fld id="{B3475576-FB33-4528-A618-15D88CC6856D}" type="datetime1">
              <a:rPr lang="en-US" smtClean="0"/>
              <a:t>3/12/2019</a:t>
            </a:fld>
            <a:endParaRPr lang="en-US" dirty="0"/>
          </a:p>
        </p:txBody>
      </p:sp>
      <p:sp>
        <p:nvSpPr>
          <p:cNvPr id="5" name="Slide Number Placeholder 4">
            <a:extLst>
              <a:ext uri="{FF2B5EF4-FFF2-40B4-BE49-F238E27FC236}">
                <a16:creationId xmlns:a16="http://schemas.microsoft.com/office/drawing/2014/main" id="{F3D2F036-F4B0-4FAC-B2C6-4B0D94ECC52C}"/>
              </a:ext>
            </a:extLst>
          </p:cNvPr>
          <p:cNvSpPr>
            <a:spLocks noGrp="1"/>
          </p:cNvSpPr>
          <p:nvPr>
            <p:ph type="sldNum" sz="quarter" idx="12"/>
          </p:nvPr>
        </p:nvSpPr>
        <p:spPr/>
        <p:txBody>
          <a:bodyPr/>
          <a:lstStyle/>
          <a:p>
            <a:fld id="{6D22F896-40B5-4ADD-8801-0D06FADFA095}" type="slidenum">
              <a:rPr lang="en-US" smtClean="0"/>
              <a:t>39</a:t>
            </a:fld>
            <a:endParaRPr lang="en-US" dirty="0"/>
          </a:p>
        </p:txBody>
      </p:sp>
      <p:sp>
        <p:nvSpPr>
          <p:cNvPr id="6" name="Footer Placeholder 5">
            <a:extLst>
              <a:ext uri="{FF2B5EF4-FFF2-40B4-BE49-F238E27FC236}">
                <a16:creationId xmlns:a16="http://schemas.microsoft.com/office/drawing/2014/main" id="{625FF118-4996-4F6C-8643-88A2CD2CAF76}"/>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4283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10000"/>
          </a:bodyPr>
          <a:lstStyle/>
          <a:p>
            <a:r>
              <a:rPr lang="en-US" dirty="0"/>
              <a:t>Centers for Disease Control and Prevention (CDC): "E-cigarettes have the potential to benefit adult smokers who are not pregnant if used as a complete substitute for regular cigarettes and other smoked tobacco products."</a:t>
            </a:r>
          </a:p>
          <a:p>
            <a:pPr marL="0" indent="0">
              <a:buNone/>
            </a:pPr>
            <a:endParaRPr lang="en-US" dirty="0"/>
          </a:p>
          <a:p>
            <a:pPr marL="0" indent="0">
              <a:buNone/>
            </a:pPr>
            <a:r>
              <a:rPr lang="en-US" dirty="0"/>
              <a:t>Source: </a:t>
            </a:r>
            <a:r>
              <a:rPr lang="en-US" dirty="0">
                <a:hlinkClick r:id="rId2"/>
              </a:rPr>
              <a:t>https://www.cdc.gov/tobacco/basic_information/e-cigarettes/about-e-cigarettes.html</a:t>
            </a:r>
            <a:br>
              <a:rPr lang="en-US" dirty="0"/>
            </a:br>
            <a:endParaRPr lang="en-US" dirty="0"/>
          </a:p>
          <a:p>
            <a:r>
              <a:rPr lang="en-US" dirty="0"/>
              <a:t>The U.S. Department of Health and Human Services (HHS): “E-cigarettes present an important, potentially lifesaving opportunity to help currently addicted adult smokers quit combustible cigarettes.”</a:t>
            </a:r>
            <a:br>
              <a:rPr lang="en-US" dirty="0"/>
            </a:br>
            <a:endParaRPr lang="en-US" dirty="0"/>
          </a:p>
          <a:p>
            <a:pPr marL="0" indent="0">
              <a:buNone/>
            </a:pPr>
            <a:r>
              <a:rPr lang="en-US" dirty="0"/>
              <a:t>Source: </a:t>
            </a:r>
            <a:r>
              <a:rPr lang="en-US" dirty="0">
                <a:hlinkClick r:id="rId3"/>
              </a:rPr>
              <a:t>https://www.hhs.gov/about/news/2018/11/15/secretary-azar-comments-on-data-showing-rising-ecigarette-use-among-youth.html</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52871AC8-2089-4DF1-9B26-37286BB1894B}" type="datetime1">
              <a:rPr lang="en-US" smtClean="0"/>
              <a:t>3/12/2019</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6" name="Footer Placeholder 5">
            <a:extLst>
              <a:ext uri="{FF2B5EF4-FFF2-40B4-BE49-F238E27FC236}">
                <a16:creationId xmlns:a16="http://schemas.microsoft.com/office/drawing/2014/main" id="{94F816F9-38E2-44F4-B229-BBD679D2739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86979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787B-D47C-4D91-9630-10F15627A97E}"/>
              </a:ext>
            </a:extLst>
          </p:cNvPr>
          <p:cNvSpPr>
            <a:spLocks noGrp="1"/>
          </p:cNvSpPr>
          <p:nvPr>
            <p:ph type="title"/>
          </p:nvPr>
        </p:nvSpPr>
        <p:spPr/>
        <p:txBody>
          <a:bodyPr>
            <a:normAutofit/>
          </a:bodyPr>
          <a:lstStyle/>
          <a:p>
            <a:r>
              <a:rPr lang="en-US" dirty="0"/>
              <a:t>Types of e-liquids</a:t>
            </a:r>
            <a:br>
              <a:rPr lang="en-US" dirty="0"/>
            </a:br>
            <a:r>
              <a:rPr lang="en-US" sz="1800" dirty="0"/>
              <a:t>(See Episode #2)</a:t>
            </a:r>
          </a:p>
        </p:txBody>
      </p:sp>
      <p:sp>
        <p:nvSpPr>
          <p:cNvPr id="3" name="Content Placeholder 2">
            <a:extLst>
              <a:ext uri="{FF2B5EF4-FFF2-40B4-BE49-F238E27FC236}">
                <a16:creationId xmlns:a16="http://schemas.microsoft.com/office/drawing/2014/main" id="{71848522-D5D6-4673-82C2-CF6CA9F9726F}"/>
              </a:ext>
            </a:extLst>
          </p:cNvPr>
          <p:cNvSpPr>
            <a:spLocks noGrp="1"/>
          </p:cNvSpPr>
          <p:nvPr>
            <p:ph idx="1"/>
          </p:nvPr>
        </p:nvSpPr>
        <p:spPr/>
        <p:txBody>
          <a:bodyPr>
            <a:normAutofit fontScale="77500" lnSpcReduction="20000"/>
          </a:bodyPr>
          <a:lstStyle/>
          <a:p>
            <a:pPr marL="0" indent="0">
              <a:buNone/>
            </a:pPr>
            <a:r>
              <a:rPr lang="en-US" dirty="0"/>
              <a:t>Higher PG</a:t>
            </a:r>
          </a:p>
          <a:p>
            <a:pPr lvl="1"/>
            <a:r>
              <a:rPr lang="en-US" dirty="0"/>
              <a:t>Produces less vapor. </a:t>
            </a:r>
          </a:p>
          <a:p>
            <a:pPr lvl="1"/>
            <a:r>
              <a:rPr lang="en-US" dirty="0"/>
              <a:t>Generally thinner and easier to wick.</a:t>
            </a:r>
          </a:p>
          <a:p>
            <a:pPr lvl="1"/>
            <a:r>
              <a:rPr lang="en-US" dirty="0"/>
              <a:t>Could be considered more “harsh” and provide more of a throat hit (TH).  The nicotine concentration can also affect the amount of TH. </a:t>
            </a:r>
          </a:p>
          <a:p>
            <a:pPr lvl="1"/>
            <a:endParaRPr lang="en-US" dirty="0"/>
          </a:p>
          <a:p>
            <a:pPr marL="0" indent="0">
              <a:buNone/>
            </a:pPr>
            <a:r>
              <a:rPr lang="en-US" dirty="0"/>
              <a:t>Higher VG</a:t>
            </a:r>
          </a:p>
          <a:p>
            <a:pPr lvl="1"/>
            <a:r>
              <a:rPr lang="en-US" dirty="0"/>
              <a:t>Produces more vapor.</a:t>
            </a:r>
          </a:p>
          <a:p>
            <a:pPr lvl="1"/>
            <a:r>
              <a:rPr lang="en-US" dirty="0"/>
              <a:t>Generally thicker and more difficult to wick.</a:t>
            </a:r>
          </a:p>
          <a:p>
            <a:pPr lvl="1"/>
            <a:r>
              <a:rPr lang="en-US" dirty="0"/>
              <a:t>Could be considered “smoother” with less of a throat hit. The nicotine concentration can also affect the amount of TH. </a:t>
            </a:r>
          </a:p>
          <a:p>
            <a:pPr lvl="1"/>
            <a:endParaRPr lang="en-US" dirty="0"/>
          </a:p>
          <a:p>
            <a:pPr marL="0" indent="0">
              <a:buNone/>
            </a:pPr>
            <a:r>
              <a:rPr lang="en-US" dirty="0"/>
              <a:t>Salt-Nicotine E-liquids</a:t>
            </a:r>
          </a:p>
          <a:p>
            <a:pPr lvl="1"/>
            <a:r>
              <a:rPr lang="en-US" dirty="0"/>
              <a:t>A newer type of e-liquid that utilizes nicotine salts as apposed to the more standard freebase nicotine.  The process used to create the nicotine salt creates a nicotine that is smoother with less TH and a faster absorption rate.  This is good for those who require high nicotine levels to be successful with vaping.  It’s also good for smaller, less powerful devices such as small pod systems. </a:t>
            </a:r>
          </a:p>
          <a:p>
            <a:pPr marL="457200" lvl="1" indent="0">
              <a:buNone/>
            </a:pPr>
            <a:endParaRPr lang="en-US" dirty="0"/>
          </a:p>
          <a:p>
            <a:endParaRPr lang="en-US" dirty="0"/>
          </a:p>
        </p:txBody>
      </p:sp>
      <p:sp>
        <p:nvSpPr>
          <p:cNvPr id="4" name="Date Placeholder 3">
            <a:extLst>
              <a:ext uri="{FF2B5EF4-FFF2-40B4-BE49-F238E27FC236}">
                <a16:creationId xmlns:a16="http://schemas.microsoft.com/office/drawing/2014/main" id="{45903F26-64DC-4EE6-9210-C42C733DB22F}"/>
              </a:ext>
            </a:extLst>
          </p:cNvPr>
          <p:cNvSpPr>
            <a:spLocks noGrp="1"/>
          </p:cNvSpPr>
          <p:nvPr>
            <p:ph type="dt" sz="half" idx="10"/>
          </p:nvPr>
        </p:nvSpPr>
        <p:spPr/>
        <p:txBody>
          <a:bodyPr/>
          <a:lstStyle/>
          <a:p>
            <a:fld id="{B91E4547-60FB-48E3-85A7-A21357FF81F1}" type="datetime1">
              <a:rPr lang="en-US" smtClean="0"/>
              <a:t>3/12/2019</a:t>
            </a:fld>
            <a:endParaRPr lang="en-US" dirty="0"/>
          </a:p>
        </p:txBody>
      </p:sp>
      <p:sp>
        <p:nvSpPr>
          <p:cNvPr id="5" name="Slide Number Placeholder 4">
            <a:extLst>
              <a:ext uri="{FF2B5EF4-FFF2-40B4-BE49-F238E27FC236}">
                <a16:creationId xmlns:a16="http://schemas.microsoft.com/office/drawing/2014/main" id="{AB71833C-D8DB-4EB4-A518-D4B56BF7D155}"/>
              </a:ext>
            </a:extLst>
          </p:cNvPr>
          <p:cNvSpPr>
            <a:spLocks noGrp="1"/>
          </p:cNvSpPr>
          <p:nvPr>
            <p:ph type="sldNum" sz="quarter" idx="12"/>
          </p:nvPr>
        </p:nvSpPr>
        <p:spPr/>
        <p:txBody>
          <a:bodyPr/>
          <a:lstStyle/>
          <a:p>
            <a:fld id="{6D22F896-40B5-4ADD-8801-0D06FADFA095}" type="slidenum">
              <a:rPr lang="en-US" smtClean="0"/>
              <a:t>40</a:t>
            </a:fld>
            <a:endParaRPr lang="en-US" dirty="0"/>
          </a:p>
        </p:txBody>
      </p:sp>
      <p:sp>
        <p:nvSpPr>
          <p:cNvPr id="6" name="Footer Placeholder 5">
            <a:extLst>
              <a:ext uri="{FF2B5EF4-FFF2-40B4-BE49-F238E27FC236}">
                <a16:creationId xmlns:a16="http://schemas.microsoft.com/office/drawing/2014/main" id="{D0A2D15E-0DB5-4986-B0D1-1D94964F64F4}"/>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448958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727D-3577-484A-8CA2-1355ABA22093}"/>
              </a:ext>
            </a:extLst>
          </p:cNvPr>
          <p:cNvSpPr>
            <a:spLocks noGrp="1"/>
          </p:cNvSpPr>
          <p:nvPr>
            <p:ph type="title"/>
          </p:nvPr>
        </p:nvSpPr>
        <p:spPr/>
        <p:txBody>
          <a:bodyPr/>
          <a:lstStyle/>
          <a:p>
            <a:r>
              <a:rPr lang="en-US" dirty="0"/>
              <a:t>Types of </a:t>
            </a:r>
            <a:r>
              <a:rPr lang="en-US" dirty="0" err="1"/>
              <a:t>evps</a:t>
            </a:r>
            <a:endParaRPr lang="en-US" dirty="0"/>
          </a:p>
        </p:txBody>
      </p:sp>
      <p:sp>
        <p:nvSpPr>
          <p:cNvPr id="3" name="Content Placeholder 2">
            <a:extLst>
              <a:ext uri="{FF2B5EF4-FFF2-40B4-BE49-F238E27FC236}">
                <a16:creationId xmlns:a16="http://schemas.microsoft.com/office/drawing/2014/main" id="{CADD0C7E-21D8-4135-A5D7-71C070BBE155}"/>
              </a:ext>
            </a:extLst>
          </p:cNvPr>
          <p:cNvSpPr>
            <a:spLocks noGrp="1"/>
          </p:cNvSpPr>
          <p:nvPr>
            <p:ph idx="1"/>
          </p:nvPr>
        </p:nvSpPr>
        <p:spPr>
          <a:xfrm>
            <a:off x="685800" y="1911928"/>
            <a:ext cx="10820400" cy="4306758"/>
          </a:xfrm>
        </p:spPr>
        <p:txBody>
          <a:bodyPr>
            <a:normAutofit fontScale="55000" lnSpcReduction="20000"/>
          </a:bodyPr>
          <a:lstStyle/>
          <a:p>
            <a:pPr marL="0" indent="0">
              <a:buNone/>
            </a:pPr>
            <a:r>
              <a:rPr lang="en-US" dirty="0"/>
              <a:t>There are now thousands of vaping products on the market.  They can be broken down into a few different types:</a:t>
            </a:r>
          </a:p>
          <a:p>
            <a:endParaRPr lang="en-US" dirty="0"/>
          </a:p>
          <a:p>
            <a:r>
              <a:rPr lang="en-US" dirty="0"/>
              <a:t>Device or “Mod” – this is a power supply only.  It requires an atomizer to operate.</a:t>
            </a:r>
          </a:p>
          <a:p>
            <a:r>
              <a:rPr lang="en-US" dirty="0"/>
              <a:t>All-In-One (AIO) – a device that incorporates the atomizer.</a:t>
            </a:r>
          </a:p>
          <a:p>
            <a:endParaRPr lang="en-US" dirty="0"/>
          </a:p>
          <a:p>
            <a:pPr marL="457200" lvl="1" indent="0">
              <a:buNone/>
            </a:pPr>
            <a:r>
              <a:rPr lang="en-US" dirty="0"/>
              <a:t>NOTE – Devices, mods, and AIOs come in different form factors such as tubes (sticks) or box formats.</a:t>
            </a:r>
          </a:p>
          <a:p>
            <a:endParaRPr lang="en-US" dirty="0"/>
          </a:p>
          <a:p>
            <a:r>
              <a:rPr lang="en-US" dirty="0"/>
              <a:t>Open systems – these products allow you to open and refill the product with your own e-liquid.</a:t>
            </a:r>
          </a:p>
          <a:p>
            <a:r>
              <a:rPr lang="en-US" dirty="0"/>
              <a:t>Closed systems – these products do not allow you to refill them.  Once emptied of e-liquid, you will generally need to purchase a new tank or “pod”</a:t>
            </a:r>
          </a:p>
          <a:p>
            <a:r>
              <a:rPr lang="en-US" dirty="0"/>
              <a:t>Disposable – these are one time use products.  Once emptied of e-liquid, they are designed to be thrown away.</a:t>
            </a:r>
          </a:p>
          <a:p>
            <a:r>
              <a:rPr lang="en-US" dirty="0"/>
              <a:t>Features – Feature sets will vary by devices.  Some will have none, some will have many.  Here is a sample of features you will run into: </a:t>
            </a:r>
          </a:p>
          <a:p>
            <a:pPr lvl="1"/>
            <a:r>
              <a:rPr lang="en-US" dirty="0"/>
              <a:t>Adjustability (wattage and temperature)</a:t>
            </a:r>
          </a:p>
          <a:p>
            <a:pPr lvl="1"/>
            <a:r>
              <a:rPr lang="en-US" dirty="0"/>
              <a:t>Temperature Control</a:t>
            </a:r>
          </a:p>
          <a:p>
            <a:pPr lvl="1"/>
            <a:r>
              <a:rPr lang="en-US" dirty="0"/>
              <a:t>Custom Curves</a:t>
            </a:r>
          </a:p>
          <a:p>
            <a:pPr lvl="1"/>
            <a:r>
              <a:rPr lang="en-US" dirty="0"/>
              <a:t>Firmware Upgradeability</a:t>
            </a:r>
          </a:p>
          <a:p>
            <a:pPr lvl="1"/>
            <a:r>
              <a:rPr lang="en-US" dirty="0"/>
              <a:t>Information screens (black and white &amp; color)</a:t>
            </a:r>
          </a:p>
          <a:p>
            <a:pPr lvl="1"/>
            <a:r>
              <a:rPr lang="en-US" dirty="0"/>
              <a:t>Custom TCR Values (Temperature Coefficient of Resistance) – Used with temperature control</a:t>
            </a:r>
          </a:p>
          <a:p>
            <a:pPr lvl="1"/>
            <a:r>
              <a:rPr lang="en-US" dirty="0"/>
              <a:t>Date/Time features</a:t>
            </a:r>
          </a:p>
        </p:txBody>
      </p:sp>
      <p:sp>
        <p:nvSpPr>
          <p:cNvPr id="4" name="Date Placeholder 3">
            <a:extLst>
              <a:ext uri="{FF2B5EF4-FFF2-40B4-BE49-F238E27FC236}">
                <a16:creationId xmlns:a16="http://schemas.microsoft.com/office/drawing/2014/main" id="{7ED745C3-8D9F-46A6-AF7D-049134E7BC4A}"/>
              </a:ext>
            </a:extLst>
          </p:cNvPr>
          <p:cNvSpPr>
            <a:spLocks noGrp="1"/>
          </p:cNvSpPr>
          <p:nvPr>
            <p:ph type="dt" sz="half" idx="10"/>
          </p:nvPr>
        </p:nvSpPr>
        <p:spPr/>
        <p:txBody>
          <a:bodyPr/>
          <a:lstStyle/>
          <a:p>
            <a:fld id="{269915DA-28E0-4617-BC24-94B1C6A2F3FC}" type="datetime1">
              <a:rPr lang="en-US" smtClean="0"/>
              <a:t>3/12/2019</a:t>
            </a:fld>
            <a:endParaRPr lang="en-US" dirty="0"/>
          </a:p>
        </p:txBody>
      </p:sp>
      <p:sp>
        <p:nvSpPr>
          <p:cNvPr id="5" name="Slide Number Placeholder 4">
            <a:extLst>
              <a:ext uri="{FF2B5EF4-FFF2-40B4-BE49-F238E27FC236}">
                <a16:creationId xmlns:a16="http://schemas.microsoft.com/office/drawing/2014/main" id="{99D3CC15-F5EE-4B52-9C9E-7B1753795A68}"/>
              </a:ext>
            </a:extLst>
          </p:cNvPr>
          <p:cNvSpPr>
            <a:spLocks noGrp="1"/>
          </p:cNvSpPr>
          <p:nvPr>
            <p:ph type="sldNum" sz="quarter" idx="12"/>
          </p:nvPr>
        </p:nvSpPr>
        <p:spPr/>
        <p:txBody>
          <a:bodyPr/>
          <a:lstStyle/>
          <a:p>
            <a:fld id="{6D22F896-40B5-4ADD-8801-0D06FADFA095}" type="slidenum">
              <a:rPr lang="en-US" smtClean="0"/>
              <a:t>41</a:t>
            </a:fld>
            <a:endParaRPr lang="en-US" dirty="0"/>
          </a:p>
        </p:txBody>
      </p:sp>
      <p:sp>
        <p:nvSpPr>
          <p:cNvPr id="6" name="Footer Placeholder 5">
            <a:extLst>
              <a:ext uri="{FF2B5EF4-FFF2-40B4-BE49-F238E27FC236}">
                <a16:creationId xmlns:a16="http://schemas.microsoft.com/office/drawing/2014/main" id="{142A3979-4E4B-4369-B60C-73F353F0597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440854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727D-3577-484A-8CA2-1355ABA22093}"/>
              </a:ext>
            </a:extLst>
          </p:cNvPr>
          <p:cNvSpPr>
            <a:spLocks noGrp="1"/>
          </p:cNvSpPr>
          <p:nvPr>
            <p:ph type="title"/>
          </p:nvPr>
        </p:nvSpPr>
        <p:spPr>
          <a:xfrm>
            <a:off x="2895600" y="443531"/>
            <a:ext cx="8610600" cy="1293028"/>
          </a:xfrm>
        </p:spPr>
        <p:txBody>
          <a:bodyPr/>
          <a:lstStyle/>
          <a:p>
            <a:r>
              <a:rPr lang="en-US" dirty="0"/>
              <a:t>Types of COILS</a:t>
            </a:r>
            <a:br>
              <a:rPr lang="en-US" dirty="0"/>
            </a:br>
            <a:r>
              <a:rPr lang="en-US" sz="1800" dirty="0"/>
              <a:t>(See Episode #2)</a:t>
            </a:r>
            <a:endParaRPr lang="en-US" dirty="0"/>
          </a:p>
        </p:txBody>
      </p:sp>
      <p:sp>
        <p:nvSpPr>
          <p:cNvPr id="3" name="Content Placeholder 2">
            <a:extLst>
              <a:ext uri="{FF2B5EF4-FFF2-40B4-BE49-F238E27FC236}">
                <a16:creationId xmlns:a16="http://schemas.microsoft.com/office/drawing/2014/main" id="{CADD0C7E-21D8-4135-A5D7-71C070BBE155}"/>
              </a:ext>
            </a:extLst>
          </p:cNvPr>
          <p:cNvSpPr>
            <a:spLocks noGrp="1"/>
          </p:cNvSpPr>
          <p:nvPr>
            <p:ph idx="1"/>
          </p:nvPr>
        </p:nvSpPr>
        <p:spPr>
          <a:xfrm>
            <a:off x="685800" y="1892968"/>
            <a:ext cx="10820400" cy="4325717"/>
          </a:xfrm>
        </p:spPr>
        <p:txBody>
          <a:bodyPr>
            <a:normAutofit fontScale="55000" lnSpcReduction="20000"/>
          </a:bodyPr>
          <a:lstStyle/>
          <a:p>
            <a:pPr marL="0" indent="0">
              <a:buNone/>
            </a:pPr>
            <a:r>
              <a:rPr lang="en-US" dirty="0"/>
              <a:t>You will hear the term “coil” many times in vaping but it can mean different things:</a:t>
            </a:r>
          </a:p>
          <a:p>
            <a:endParaRPr lang="en-US" dirty="0"/>
          </a:p>
          <a:p>
            <a:r>
              <a:rPr lang="en-US" dirty="0"/>
              <a:t>Coil Head: this is a pre-built coil encapsulated in an enclosure with wicking included.  This is for use in a “replaceable” atomizer.  They will typically screw in and out of an atomizer and are usually proprietary to the atomizer they are made for.  They will come in different configurations, materials, and resistances.</a:t>
            </a:r>
          </a:p>
          <a:p>
            <a:r>
              <a:rPr lang="en-US" dirty="0"/>
              <a:t>Build your own: this is when you use raw wire to create your own coil or heating element.  It will also need to be wicked by you.  This coil is used in a “rebuildable type atomizer such as:</a:t>
            </a:r>
          </a:p>
          <a:p>
            <a:pPr lvl="1"/>
            <a:r>
              <a:rPr lang="en-US" dirty="0"/>
              <a:t>RBA – Rebuildable atomizer</a:t>
            </a:r>
          </a:p>
          <a:p>
            <a:pPr lvl="1"/>
            <a:r>
              <a:rPr lang="en-US" dirty="0"/>
              <a:t>RDA – Rebuildable dripping atomizer</a:t>
            </a:r>
          </a:p>
          <a:p>
            <a:pPr lvl="1"/>
            <a:r>
              <a:rPr lang="en-US" dirty="0"/>
              <a:t>RTA – Rebuildable tank atomizer</a:t>
            </a:r>
          </a:p>
          <a:p>
            <a:pPr lvl="1"/>
            <a:r>
              <a:rPr lang="en-US" dirty="0"/>
              <a:t>RDTA – Rebuildable dripping tank atomizer</a:t>
            </a:r>
          </a:p>
          <a:p>
            <a:r>
              <a:rPr lang="en-US" dirty="0"/>
              <a:t>Pre-Built: The coil has already been created for you for use in one of the “rebuildable” type atomizers listed above.  You will also need to wick this type of coil.</a:t>
            </a:r>
          </a:p>
          <a:p>
            <a:r>
              <a:rPr lang="en-US" dirty="0"/>
              <a:t>Coil materials, prebuilt, and coil heads can come in numerous materials, types, resistances, gauges, configurations, and styles.</a:t>
            </a:r>
          </a:p>
          <a:p>
            <a:pPr lvl="1"/>
            <a:r>
              <a:rPr lang="en-US" dirty="0"/>
              <a:t>Sample materials - </a:t>
            </a:r>
            <a:r>
              <a:rPr lang="en-US" dirty="0" err="1"/>
              <a:t>Kanthal</a:t>
            </a:r>
            <a:r>
              <a:rPr lang="en-US" dirty="0"/>
              <a:t>, stainless steel, nickel, titanium, nichrome</a:t>
            </a:r>
          </a:p>
          <a:p>
            <a:pPr lvl="1"/>
            <a:r>
              <a:rPr lang="en-US" dirty="0"/>
              <a:t>Sample types – round, flat, mesh</a:t>
            </a:r>
          </a:p>
          <a:p>
            <a:pPr lvl="1"/>
            <a:r>
              <a:rPr lang="en-US" dirty="0"/>
              <a:t>Sample resistances – 1.5ohm, 1ohm, .8ohm, .4ohm</a:t>
            </a:r>
          </a:p>
          <a:p>
            <a:pPr lvl="1"/>
            <a:r>
              <a:rPr lang="en-US" dirty="0"/>
              <a:t>Sample gauges – 28g, 26g, 24g</a:t>
            </a:r>
          </a:p>
          <a:p>
            <a:pPr lvl="2"/>
            <a:r>
              <a:rPr lang="en-US" dirty="0"/>
              <a:t>The higher the number, the thicker the wire and the lower the resistance per inch.</a:t>
            </a:r>
          </a:p>
          <a:p>
            <a:pPr lvl="1"/>
            <a:r>
              <a:rPr lang="en-US" dirty="0"/>
              <a:t>Sample configurations – Single, dual, quad, touching, spaced</a:t>
            </a:r>
          </a:p>
          <a:p>
            <a:pPr lvl="1"/>
            <a:r>
              <a:rPr lang="en-US" dirty="0"/>
              <a:t>Sample styles – Twisted, Clapton, Fused Clapton, Staggered Clapton, Tiger, Alien, Helix, Zipper, etc.</a:t>
            </a:r>
          </a:p>
          <a:p>
            <a:pPr lvl="2"/>
            <a:r>
              <a:rPr lang="en-US" dirty="0"/>
              <a:t>These may also be considered “exotic” coils.  They style names represent how single core wires have been twisted and weaved together.</a:t>
            </a:r>
          </a:p>
        </p:txBody>
      </p:sp>
      <p:sp>
        <p:nvSpPr>
          <p:cNvPr id="4" name="Date Placeholder 3">
            <a:extLst>
              <a:ext uri="{FF2B5EF4-FFF2-40B4-BE49-F238E27FC236}">
                <a16:creationId xmlns:a16="http://schemas.microsoft.com/office/drawing/2014/main" id="{05C677EC-83A3-4910-B837-C8E2CE997A2A}"/>
              </a:ext>
            </a:extLst>
          </p:cNvPr>
          <p:cNvSpPr>
            <a:spLocks noGrp="1"/>
          </p:cNvSpPr>
          <p:nvPr>
            <p:ph type="dt" sz="half" idx="10"/>
          </p:nvPr>
        </p:nvSpPr>
        <p:spPr/>
        <p:txBody>
          <a:bodyPr/>
          <a:lstStyle/>
          <a:p>
            <a:fld id="{6F634DB1-774D-4B32-9390-9A388CAA00B6}" type="datetime1">
              <a:rPr lang="en-US" smtClean="0"/>
              <a:t>3/12/2019</a:t>
            </a:fld>
            <a:endParaRPr lang="en-US" dirty="0"/>
          </a:p>
        </p:txBody>
      </p:sp>
      <p:sp>
        <p:nvSpPr>
          <p:cNvPr id="5" name="Slide Number Placeholder 4">
            <a:extLst>
              <a:ext uri="{FF2B5EF4-FFF2-40B4-BE49-F238E27FC236}">
                <a16:creationId xmlns:a16="http://schemas.microsoft.com/office/drawing/2014/main" id="{DE4E7648-18E6-46C1-9BFE-E71B9A178A29}"/>
              </a:ext>
            </a:extLst>
          </p:cNvPr>
          <p:cNvSpPr>
            <a:spLocks noGrp="1"/>
          </p:cNvSpPr>
          <p:nvPr>
            <p:ph type="sldNum" sz="quarter" idx="12"/>
          </p:nvPr>
        </p:nvSpPr>
        <p:spPr/>
        <p:txBody>
          <a:bodyPr/>
          <a:lstStyle/>
          <a:p>
            <a:fld id="{6D22F896-40B5-4ADD-8801-0D06FADFA095}" type="slidenum">
              <a:rPr lang="en-US" smtClean="0"/>
              <a:t>42</a:t>
            </a:fld>
            <a:endParaRPr lang="en-US" dirty="0"/>
          </a:p>
        </p:txBody>
      </p:sp>
      <p:sp>
        <p:nvSpPr>
          <p:cNvPr id="6" name="Footer Placeholder 5">
            <a:extLst>
              <a:ext uri="{FF2B5EF4-FFF2-40B4-BE49-F238E27FC236}">
                <a16:creationId xmlns:a16="http://schemas.microsoft.com/office/drawing/2014/main" id="{A9364752-ED50-4443-9CD7-D786A0ADF29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624004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727D-3577-484A-8CA2-1355ABA22093}"/>
              </a:ext>
            </a:extLst>
          </p:cNvPr>
          <p:cNvSpPr>
            <a:spLocks noGrp="1"/>
          </p:cNvSpPr>
          <p:nvPr>
            <p:ph type="title"/>
          </p:nvPr>
        </p:nvSpPr>
        <p:spPr>
          <a:xfrm>
            <a:off x="2895600" y="151431"/>
            <a:ext cx="8610600" cy="1293028"/>
          </a:xfrm>
        </p:spPr>
        <p:txBody>
          <a:bodyPr/>
          <a:lstStyle/>
          <a:p>
            <a:r>
              <a:rPr lang="en-US" dirty="0"/>
              <a:t>Types of TANKS</a:t>
            </a:r>
            <a:br>
              <a:rPr lang="en-US" dirty="0"/>
            </a:br>
            <a:r>
              <a:rPr lang="en-US" sz="1800" dirty="0"/>
              <a:t>(see episode #3)</a:t>
            </a:r>
            <a:endParaRPr lang="en-US" dirty="0"/>
          </a:p>
        </p:txBody>
      </p:sp>
      <p:sp>
        <p:nvSpPr>
          <p:cNvPr id="3" name="Content Placeholder 2">
            <a:extLst>
              <a:ext uri="{FF2B5EF4-FFF2-40B4-BE49-F238E27FC236}">
                <a16:creationId xmlns:a16="http://schemas.microsoft.com/office/drawing/2014/main" id="{CADD0C7E-21D8-4135-A5D7-71C070BBE155}"/>
              </a:ext>
            </a:extLst>
          </p:cNvPr>
          <p:cNvSpPr>
            <a:spLocks noGrp="1"/>
          </p:cNvSpPr>
          <p:nvPr>
            <p:ph idx="1"/>
          </p:nvPr>
        </p:nvSpPr>
        <p:spPr>
          <a:xfrm>
            <a:off x="431800" y="1206501"/>
            <a:ext cx="11366500" cy="5500068"/>
          </a:xfrm>
        </p:spPr>
        <p:txBody>
          <a:bodyPr>
            <a:normAutofit fontScale="70000" lnSpcReduction="20000"/>
          </a:bodyPr>
          <a:lstStyle/>
          <a:p>
            <a:pPr marL="0" indent="0">
              <a:buNone/>
            </a:pPr>
            <a:r>
              <a:rPr lang="en-US" dirty="0"/>
              <a:t>Here is a further breakdown of the type of tanks you’ll come across in vaping. </a:t>
            </a:r>
          </a:p>
          <a:p>
            <a:r>
              <a:rPr lang="en-US" dirty="0"/>
              <a:t>Styles – Tanks will fall in to the following vaping styles.  Some tanks can be used across multiple styles: </a:t>
            </a:r>
          </a:p>
          <a:p>
            <a:pPr lvl="1"/>
            <a:r>
              <a:rPr lang="en-US" dirty="0"/>
              <a:t>MTL – Mouth to lung</a:t>
            </a:r>
          </a:p>
          <a:p>
            <a:pPr lvl="1"/>
            <a:r>
              <a:rPr lang="en-US" dirty="0"/>
              <a:t>DL – Direct to lung</a:t>
            </a:r>
          </a:p>
          <a:p>
            <a:pPr lvl="1"/>
            <a:r>
              <a:rPr lang="en-US" dirty="0"/>
              <a:t>RDL – Restricted direct lung</a:t>
            </a:r>
          </a:p>
          <a:p>
            <a:r>
              <a:rPr lang="en-US" dirty="0"/>
              <a:t>Filling – Tanks can be filled in a variety of ways:</a:t>
            </a:r>
          </a:p>
          <a:p>
            <a:pPr lvl="1"/>
            <a:r>
              <a:rPr lang="en-US" dirty="0"/>
              <a:t>Top fill</a:t>
            </a:r>
          </a:p>
          <a:p>
            <a:pPr lvl="1"/>
            <a:r>
              <a:rPr lang="en-US" dirty="0"/>
              <a:t>Bottom Fill</a:t>
            </a:r>
          </a:p>
          <a:p>
            <a:pPr lvl="1"/>
            <a:r>
              <a:rPr lang="en-US" dirty="0"/>
              <a:t>Side Fill</a:t>
            </a:r>
          </a:p>
          <a:p>
            <a:pPr lvl="1"/>
            <a:r>
              <a:rPr lang="en-US" dirty="0"/>
              <a:t>Dripped</a:t>
            </a:r>
          </a:p>
          <a:p>
            <a:pPr lvl="1"/>
            <a:r>
              <a:rPr lang="en-US" dirty="0" err="1"/>
              <a:t>Squonked</a:t>
            </a:r>
            <a:endParaRPr lang="en-US" dirty="0"/>
          </a:p>
          <a:p>
            <a:r>
              <a:rPr lang="en-US" dirty="0"/>
              <a:t>Types – Tanks will fall into to main categories with sub-categories of each:</a:t>
            </a:r>
          </a:p>
          <a:p>
            <a:pPr lvl="1"/>
            <a:r>
              <a:rPr lang="en-US" dirty="0"/>
              <a:t>Replaceable – contains a user-replaceable coil head</a:t>
            </a:r>
          </a:p>
          <a:p>
            <a:pPr lvl="1"/>
            <a:r>
              <a:rPr lang="en-US" dirty="0"/>
              <a:t>Rebuildable (RBA) – the user much build their own coil (or use a pre-built coil) and install and wick it themselves.  There are many different kinds of rebuildable tanks: </a:t>
            </a:r>
          </a:p>
          <a:p>
            <a:pPr lvl="2"/>
            <a:r>
              <a:rPr lang="en-US" dirty="0"/>
              <a:t>RTA – Rebuildable tank atomizer</a:t>
            </a:r>
          </a:p>
          <a:p>
            <a:pPr lvl="2"/>
            <a:r>
              <a:rPr lang="en-US" dirty="0"/>
              <a:t>RDA – Rebuildable dripping atomizer</a:t>
            </a:r>
          </a:p>
          <a:p>
            <a:pPr lvl="2"/>
            <a:r>
              <a:rPr lang="en-US" dirty="0"/>
              <a:t>RDTA – Rebuildable dripping tank atomizer</a:t>
            </a:r>
          </a:p>
          <a:p>
            <a:pPr lvl="2"/>
            <a:r>
              <a:rPr lang="en-US" dirty="0"/>
              <a:t>GTA – Genesis tank atomizer</a:t>
            </a:r>
          </a:p>
          <a:p>
            <a:pPr lvl="2"/>
            <a:r>
              <a:rPr lang="en-US" dirty="0"/>
              <a:t>BF – Bottom Feeding (</a:t>
            </a:r>
            <a:r>
              <a:rPr lang="en-US" dirty="0" err="1"/>
              <a:t>Squonking</a:t>
            </a:r>
            <a:r>
              <a:rPr lang="en-US" dirty="0"/>
              <a:t>)</a:t>
            </a:r>
          </a:p>
          <a:p>
            <a:pPr lvl="1"/>
            <a:r>
              <a:rPr lang="en-US" dirty="0"/>
              <a:t>Pod – pods are types of tanks that contain the coil and wicking.  They are typically sealed and do no give you access to the coil or the wicking material. At the moment, there are no rebuildable pods.  They are generally created for one-time or limited use. Some pods allow you to change the coils as seen on the </a:t>
            </a:r>
            <a:r>
              <a:rPr lang="en-US" dirty="0" err="1"/>
              <a:t>Joyetech</a:t>
            </a:r>
            <a:r>
              <a:rPr lang="en-US" dirty="0"/>
              <a:t> Dolphin. There are two main types of pods: </a:t>
            </a:r>
          </a:p>
          <a:p>
            <a:pPr lvl="2"/>
            <a:r>
              <a:rPr lang="en-US" dirty="0"/>
              <a:t>Open – They allow you to refill them with your own e-liquid.</a:t>
            </a:r>
          </a:p>
          <a:p>
            <a:pPr lvl="2"/>
            <a:r>
              <a:rPr lang="en-US" dirty="0"/>
              <a:t>Closed – These are one-time use pods that come prefilled with liquid.  Once the liquid is out, the pod becomes disposable.  </a:t>
            </a:r>
          </a:p>
        </p:txBody>
      </p:sp>
      <p:sp>
        <p:nvSpPr>
          <p:cNvPr id="4" name="Date Placeholder 3">
            <a:extLst>
              <a:ext uri="{FF2B5EF4-FFF2-40B4-BE49-F238E27FC236}">
                <a16:creationId xmlns:a16="http://schemas.microsoft.com/office/drawing/2014/main" id="{FEB042C7-8AFB-4579-A09C-4BE8B00526AD}"/>
              </a:ext>
            </a:extLst>
          </p:cNvPr>
          <p:cNvSpPr>
            <a:spLocks noGrp="1"/>
          </p:cNvSpPr>
          <p:nvPr>
            <p:ph type="dt" sz="half" idx="10"/>
          </p:nvPr>
        </p:nvSpPr>
        <p:spPr/>
        <p:txBody>
          <a:bodyPr/>
          <a:lstStyle/>
          <a:p>
            <a:fld id="{CAD6086E-500B-43F7-8145-8DC46E9EFF9A}" type="datetime1">
              <a:rPr lang="en-US" smtClean="0"/>
              <a:t>3/12/2019</a:t>
            </a:fld>
            <a:endParaRPr lang="en-US" dirty="0"/>
          </a:p>
        </p:txBody>
      </p:sp>
      <p:sp>
        <p:nvSpPr>
          <p:cNvPr id="5" name="Slide Number Placeholder 4">
            <a:extLst>
              <a:ext uri="{FF2B5EF4-FFF2-40B4-BE49-F238E27FC236}">
                <a16:creationId xmlns:a16="http://schemas.microsoft.com/office/drawing/2014/main" id="{CE7CC4F2-64D9-42E7-957D-FD1F2B770C41}"/>
              </a:ext>
            </a:extLst>
          </p:cNvPr>
          <p:cNvSpPr>
            <a:spLocks noGrp="1"/>
          </p:cNvSpPr>
          <p:nvPr>
            <p:ph type="sldNum" sz="quarter" idx="12"/>
          </p:nvPr>
        </p:nvSpPr>
        <p:spPr/>
        <p:txBody>
          <a:bodyPr/>
          <a:lstStyle/>
          <a:p>
            <a:fld id="{6D22F896-40B5-4ADD-8801-0D06FADFA095}" type="slidenum">
              <a:rPr lang="en-US" smtClean="0"/>
              <a:t>43</a:t>
            </a:fld>
            <a:endParaRPr lang="en-US" dirty="0"/>
          </a:p>
        </p:txBody>
      </p:sp>
      <p:sp>
        <p:nvSpPr>
          <p:cNvPr id="6" name="Footer Placeholder 5">
            <a:extLst>
              <a:ext uri="{FF2B5EF4-FFF2-40B4-BE49-F238E27FC236}">
                <a16:creationId xmlns:a16="http://schemas.microsoft.com/office/drawing/2014/main" id="{037DA3D3-8CF0-4E16-AD06-6E0073B4F18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180951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3327400" y="535773"/>
            <a:ext cx="8610600" cy="1293028"/>
          </a:xfrm>
        </p:spPr>
        <p:txBody>
          <a:bodyPr/>
          <a:lstStyle/>
          <a:p>
            <a:r>
              <a:rPr lang="en-US" dirty="0"/>
              <a:t>Welcome our Special guest!</a:t>
            </a:r>
            <a:br>
              <a:rPr lang="en-US" dirty="0"/>
            </a:br>
            <a:r>
              <a:rPr lang="en-US" sz="1800" dirty="0"/>
              <a:t>(See Episode #4)</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381000" y="2194560"/>
            <a:ext cx="11417300" cy="4024125"/>
          </a:xfrm>
        </p:spPr>
        <p:txBody>
          <a:bodyPr>
            <a:normAutofit/>
          </a:bodyPr>
          <a:lstStyle/>
          <a:p>
            <a:pPr marL="0" indent="0">
              <a:buNone/>
            </a:pPr>
            <a:r>
              <a:rPr lang="en-US" sz="4400" b="1" dirty="0"/>
              <a:t>JOHN MUCHOW AKA “BATTERY MOOCH” </a:t>
            </a:r>
          </a:p>
          <a:p>
            <a:pPr marL="0" indent="0">
              <a:buNone/>
            </a:pPr>
            <a:r>
              <a:rPr lang="en-US" dirty="0"/>
              <a:t>ECF Blog - </a:t>
            </a:r>
            <a:r>
              <a:rPr lang="en-US" dirty="0">
                <a:hlinkClick r:id="rId2" tooltip="This external link will open in a new window"/>
              </a:rPr>
              <a:t>https://www.e-cigarette-forum.com/blogs/mooch.256958/</a:t>
            </a:r>
            <a:endParaRPr lang="en-US" dirty="0"/>
          </a:p>
          <a:p>
            <a:pPr marL="0" indent="0">
              <a:buNone/>
            </a:pPr>
            <a:r>
              <a:rPr lang="en-US" dirty="0"/>
              <a:t>Facebook - </a:t>
            </a:r>
            <a:r>
              <a:rPr lang="en-US" dirty="0">
                <a:hlinkClick r:id="rId3" tooltip="This external link will open in a new window"/>
              </a:rPr>
              <a:t>https://www.facebook.com/batterymooch/</a:t>
            </a:r>
            <a:endParaRPr lang="en-US" dirty="0"/>
          </a:p>
          <a:p>
            <a:pPr marL="0" indent="0">
              <a:buNone/>
            </a:pPr>
            <a:r>
              <a:rPr lang="en-US" dirty="0"/>
              <a:t>Reddit - </a:t>
            </a:r>
            <a:r>
              <a:rPr lang="en-US" dirty="0">
                <a:hlinkClick r:id="rId4" tooltip="This external link will open in a new window"/>
              </a:rPr>
              <a:t>https://www.reddit.com/user/mooch315</a:t>
            </a:r>
            <a:endParaRPr lang="en-US" dirty="0"/>
          </a:p>
          <a:p>
            <a:pPr marL="0" indent="0">
              <a:buNone/>
            </a:pPr>
            <a:r>
              <a:rPr lang="en-US" dirty="0"/>
              <a:t>YouTube - </a:t>
            </a:r>
            <a:r>
              <a:rPr lang="en-US" dirty="0">
                <a:hlinkClick r:id="rId5"/>
              </a:rPr>
              <a:t>https://www.youtube.com/channel/UCePHh3NMvu3rW2LFJeOWo-Q</a:t>
            </a:r>
            <a:endParaRPr lang="en-US" dirty="0"/>
          </a:p>
          <a:p>
            <a:pPr marL="0" indent="0">
              <a:buNone/>
            </a:pPr>
            <a:r>
              <a:rPr lang="en-US" dirty="0"/>
              <a:t>Instagram - </a:t>
            </a:r>
            <a:r>
              <a:rPr lang="en-US" dirty="0" err="1"/>
              <a:t>batterymooch</a:t>
            </a:r>
            <a:r>
              <a:rPr lang="en-US" dirty="0"/>
              <a:t> </a:t>
            </a:r>
          </a:p>
        </p:txBody>
      </p:sp>
      <p:sp>
        <p:nvSpPr>
          <p:cNvPr id="4" name="Date Placeholder 3">
            <a:extLst>
              <a:ext uri="{FF2B5EF4-FFF2-40B4-BE49-F238E27FC236}">
                <a16:creationId xmlns:a16="http://schemas.microsoft.com/office/drawing/2014/main" id="{B9C735C8-52F2-4140-8EF9-072DF467B500}"/>
              </a:ext>
            </a:extLst>
          </p:cNvPr>
          <p:cNvSpPr>
            <a:spLocks noGrp="1"/>
          </p:cNvSpPr>
          <p:nvPr>
            <p:ph type="dt" sz="half" idx="10"/>
          </p:nvPr>
        </p:nvSpPr>
        <p:spPr/>
        <p:txBody>
          <a:bodyPr/>
          <a:lstStyle/>
          <a:p>
            <a:fld id="{9C43522F-4FC8-4491-84FC-A23C62409E08}" type="datetime1">
              <a:rPr lang="en-US" smtClean="0"/>
              <a:t>3/12/2019</a:t>
            </a:fld>
            <a:endParaRPr lang="en-US" dirty="0"/>
          </a:p>
        </p:txBody>
      </p:sp>
      <p:sp>
        <p:nvSpPr>
          <p:cNvPr id="5" name="Slide Number Placeholder 4">
            <a:extLst>
              <a:ext uri="{FF2B5EF4-FFF2-40B4-BE49-F238E27FC236}">
                <a16:creationId xmlns:a16="http://schemas.microsoft.com/office/drawing/2014/main" id="{81105AC2-2036-4E9A-9B6B-F90ACB61E44F}"/>
              </a:ext>
            </a:extLst>
          </p:cNvPr>
          <p:cNvSpPr>
            <a:spLocks noGrp="1"/>
          </p:cNvSpPr>
          <p:nvPr>
            <p:ph type="sldNum" sz="quarter" idx="12"/>
          </p:nvPr>
        </p:nvSpPr>
        <p:spPr/>
        <p:txBody>
          <a:bodyPr/>
          <a:lstStyle/>
          <a:p>
            <a:fld id="{6D22F896-40B5-4ADD-8801-0D06FADFA095}" type="slidenum">
              <a:rPr lang="en-US" smtClean="0"/>
              <a:t>44</a:t>
            </a:fld>
            <a:endParaRPr lang="en-US" dirty="0"/>
          </a:p>
        </p:txBody>
      </p:sp>
      <p:sp>
        <p:nvSpPr>
          <p:cNvPr id="6" name="Footer Placeholder 5">
            <a:extLst>
              <a:ext uri="{FF2B5EF4-FFF2-40B4-BE49-F238E27FC236}">
                <a16:creationId xmlns:a16="http://schemas.microsoft.com/office/drawing/2014/main" id="{89AEF5C2-2A7E-4F73-8B33-CADF41FC101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785391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SMOKING</a:t>
            </a:r>
          </a:p>
          <a:p>
            <a:pPr marL="0" indent="0">
              <a:buNone/>
            </a:pPr>
            <a:endParaRPr lang="en-US" sz="2800" b="1" dirty="0"/>
          </a:p>
          <a:p>
            <a:pPr lvl="1"/>
            <a:r>
              <a:rPr lang="en-US" dirty="0"/>
              <a:t>Assumptions</a:t>
            </a:r>
          </a:p>
          <a:p>
            <a:pPr lvl="2"/>
            <a:r>
              <a:rPr lang="en-US" dirty="0"/>
              <a:t>1 pack per day</a:t>
            </a:r>
          </a:p>
          <a:p>
            <a:pPr lvl="2"/>
            <a:r>
              <a:rPr lang="en-US" dirty="0"/>
              <a:t>Average price per pack $7.00</a:t>
            </a:r>
          </a:p>
          <a:p>
            <a:pPr marL="0" indent="0">
              <a:buNone/>
            </a:pPr>
            <a:endParaRPr lang="en-US" sz="2400" b="1" dirty="0"/>
          </a:p>
          <a:p>
            <a:pPr marL="0" indent="0">
              <a:buNone/>
            </a:pPr>
            <a:r>
              <a:rPr lang="en-US" sz="2400" b="1" dirty="0"/>
              <a:t>$2,500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62A4F1D4-A0F2-4634-B653-5062B36287AD}"/>
              </a:ext>
            </a:extLst>
          </p:cNvPr>
          <p:cNvSpPr>
            <a:spLocks noGrp="1"/>
          </p:cNvSpPr>
          <p:nvPr>
            <p:ph type="dt" sz="half" idx="10"/>
          </p:nvPr>
        </p:nvSpPr>
        <p:spPr/>
        <p:txBody>
          <a:bodyPr/>
          <a:lstStyle/>
          <a:p>
            <a:fld id="{F1B3A590-7B81-41D7-B268-48EC89E0FE96}" type="datetime1">
              <a:rPr lang="en-US" smtClean="0"/>
              <a:t>3/12/2019</a:t>
            </a:fld>
            <a:endParaRPr lang="en-US" dirty="0"/>
          </a:p>
        </p:txBody>
      </p:sp>
      <p:sp>
        <p:nvSpPr>
          <p:cNvPr id="5" name="Slide Number Placeholder 4">
            <a:extLst>
              <a:ext uri="{FF2B5EF4-FFF2-40B4-BE49-F238E27FC236}">
                <a16:creationId xmlns:a16="http://schemas.microsoft.com/office/drawing/2014/main" id="{C40C1C54-BEEC-43EB-BD43-07475B482A6D}"/>
              </a:ext>
            </a:extLst>
          </p:cNvPr>
          <p:cNvSpPr>
            <a:spLocks noGrp="1"/>
          </p:cNvSpPr>
          <p:nvPr>
            <p:ph type="sldNum" sz="quarter" idx="12"/>
          </p:nvPr>
        </p:nvSpPr>
        <p:spPr/>
        <p:txBody>
          <a:bodyPr/>
          <a:lstStyle/>
          <a:p>
            <a:fld id="{6D22F896-40B5-4ADD-8801-0D06FADFA095}" type="slidenum">
              <a:rPr lang="en-US" smtClean="0"/>
              <a:t>45</a:t>
            </a:fld>
            <a:endParaRPr lang="en-US" dirty="0"/>
          </a:p>
        </p:txBody>
      </p:sp>
      <p:sp>
        <p:nvSpPr>
          <p:cNvPr id="6" name="Footer Placeholder 5">
            <a:extLst>
              <a:ext uri="{FF2B5EF4-FFF2-40B4-BE49-F238E27FC236}">
                <a16:creationId xmlns:a16="http://schemas.microsoft.com/office/drawing/2014/main" id="{EE676631-A8F5-4662-BF52-B20E10A79A0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15776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fontScale="92500" lnSpcReduction="10000"/>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AVERAGE DIRECT LUNG</a:t>
            </a:r>
          </a:p>
          <a:p>
            <a:pPr marL="0" indent="0">
              <a:buNone/>
            </a:pPr>
            <a:endParaRPr lang="en-US" sz="2800" b="1" dirty="0"/>
          </a:p>
          <a:p>
            <a:pPr lvl="1"/>
            <a:r>
              <a:rPr lang="en-US" dirty="0"/>
              <a:t>Assumptions</a:t>
            </a:r>
          </a:p>
          <a:p>
            <a:pPr lvl="2"/>
            <a:r>
              <a:rPr lang="en-US" dirty="0"/>
              <a:t>SMOK I-</a:t>
            </a:r>
            <a:r>
              <a:rPr lang="en-US" dirty="0" err="1"/>
              <a:t>Priv</a:t>
            </a:r>
            <a:r>
              <a:rPr lang="en-US" dirty="0"/>
              <a:t> kit w/ TFV12 Tank = $57.99 (MVS)</a:t>
            </a:r>
          </a:p>
          <a:p>
            <a:pPr lvl="2"/>
            <a:r>
              <a:rPr lang="en-US" dirty="0"/>
              <a:t>TFV Coil = $4.66 per coil (MVS)</a:t>
            </a:r>
          </a:p>
          <a:p>
            <a:pPr lvl="2"/>
            <a:r>
              <a:rPr lang="en-US" dirty="0"/>
              <a:t>60ml Naked E-Liquid Bottle = $18.99 (MVS)</a:t>
            </a:r>
          </a:p>
          <a:p>
            <a:pPr lvl="2"/>
            <a:r>
              <a:rPr lang="en-US" dirty="0"/>
              <a:t>(2) kits per year</a:t>
            </a:r>
          </a:p>
          <a:p>
            <a:pPr lvl="2"/>
            <a:r>
              <a:rPr lang="en-US" dirty="0"/>
              <a:t>(1) coil per week</a:t>
            </a:r>
          </a:p>
          <a:p>
            <a:pPr lvl="2"/>
            <a:r>
              <a:rPr lang="en-US" dirty="0"/>
              <a:t>(2) 60ml E-liquid per week</a:t>
            </a:r>
          </a:p>
          <a:p>
            <a:pPr marL="914400" lvl="2" indent="0">
              <a:buNone/>
            </a:pPr>
            <a:endParaRPr lang="en-US" sz="2400" b="1" dirty="0"/>
          </a:p>
          <a:p>
            <a:pPr marL="0" indent="0">
              <a:buNone/>
            </a:pPr>
            <a:r>
              <a:rPr lang="en-US" sz="2400" b="1" dirty="0"/>
              <a:t>$2,333.26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8F60730A-AF27-4D67-80F6-DA9C214794AB}"/>
              </a:ext>
            </a:extLst>
          </p:cNvPr>
          <p:cNvSpPr>
            <a:spLocks noGrp="1"/>
          </p:cNvSpPr>
          <p:nvPr>
            <p:ph type="dt" sz="half" idx="10"/>
          </p:nvPr>
        </p:nvSpPr>
        <p:spPr/>
        <p:txBody>
          <a:bodyPr/>
          <a:lstStyle/>
          <a:p>
            <a:fld id="{A46576E0-1568-4540-933F-E8A6A74BCAEE}" type="datetime1">
              <a:rPr lang="en-US" smtClean="0"/>
              <a:t>3/12/2019</a:t>
            </a:fld>
            <a:endParaRPr lang="en-US" dirty="0"/>
          </a:p>
        </p:txBody>
      </p:sp>
      <p:sp>
        <p:nvSpPr>
          <p:cNvPr id="5" name="Slide Number Placeholder 4">
            <a:extLst>
              <a:ext uri="{FF2B5EF4-FFF2-40B4-BE49-F238E27FC236}">
                <a16:creationId xmlns:a16="http://schemas.microsoft.com/office/drawing/2014/main" id="{584B9FE8-F99C-4BAB-A310-E9DFF079070A}"/>
              </a:ext>
            </a:extLst>
          </p:cNvPr>
          <p:cNvSpPr>
            <a:spLocks noGrp="1"/>
          </p:cNvSpPr>
          <p:nvPr>
            <p:ph type="sldNum" sz="quarter" idx="12"/>
          </p:nvPr>
        </p:nvSpPr>
        <p:spPr/>
        <p:txBody>
          <a:bodyPr/>
          <a:lstStyle/>
          <a:p>
            <a:fld id="{6D22F896-40B5-4ADD-8801-0D06FADFA095}" type="slidenum">
              <a:rPr lang="en-US" smtClean="0"/>
              <a:t>46</a:t>
            </a:fld>
            <a:endParaRPr lang="en-US" dirty="0"/>
          </a:p>
        </p:txBody>
      </p:sp>
      <p:sp>
        <p:nvSpPr>
          <p:cNvPr id="6" name="Footer Placeholder 5">
            <a:extLst>
              <a:ext uri="{FF2B5EF4-FFF2-40B4-BE49-F238E27FC236}">
                <a16:creationId xmlns:a16="http://schemas.microsoft.com/office/drawing/2014/main" id="{7B6093AA-3016-42A7-B8F5-C3187E6DE64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776424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JUUL</a:t>
            </a:r>
          </a:p>
          <a:p>
            <a:pPr marL="0" indent="0">
              <a:buNone/>
            </a:pPr>
            <a:endParaRPr lang="en-US" sz="2800" b="1" dirty="0"/>
          </a:p>
          <a:p>
            <a:pPr lvl="1"/>
            <a:r>
              <a:rPr lang="en-US" dirty="0"/>
              <a:t>Assumptions</a:t>
            </a:r>
          </a:p>
          <a:p>
            <a:pPr lvl="2"/>
            <a:r>
              <a:rPr lang="en-US" dirty="0"/>
              <a:t>Average Price for </a:t>
            </a:r>
            <a:r>
              <a:rPr lang="en-US" dirty="0" err="1"/>
              <a:t>Juul</a:t>
            </a:r>
            <a:r>
              <a:rPr lang="en-US" dirty="0"/>
              <a:t> = $34.99</a:t>
            </a:r>
          </a:p>
          <a:p>
            <a:pPr lvl="2"/>
            <a:r>
              <a:rPr lang="en-US" dirty="0"/>
              <a:t>Average Price for a </a:t>
            </a:r>
            <a:r>
              <a:rPr lang="en-US" dirty="0" err="1"/>
              <a:t>Juul</a:t>
            </a:r>
            <a:r>
              <a:rPr lang="en-US" dirty="0"/>
              <a:t> pod = $4</a:t>
            </a:r>
          </a:p>
          <a:p>
            <a:pPr lvl="2"/>
            <a:r>
              <a:rPr lang="en-US" dirty="0"/>
              <a:t>(2) </a:t>
            </a:r>
            <a:r>
              <a:rPr lang="en-US" dirty="0" err="1"/>
              <a:t>Juul</a:t>
            </a:r>
            <a:r>
              <a:rPr lang="en-US" dirty="0"/>
              <a:t> purchases per year</a:t>
            </a:r>
          </a:p>
          <a:p>
            <a:pPr lvl="2"/>
            <a:r>
              <a:rPr lang="en-US" dirty="0"/>
              <a:t>(1) </a:t>
            </a:r>
            <a:r>
              <a:rPr lang="en-US" dirty="0" err="1"/>
              <a:t>Juul</a:t>
            </a:r>
            <a:r>
              <a:rPr lang="en-US" dirty="0"/>
              <a:t> pod per day</a:t>
            </a:r>
          </a:p>
          <a:p>
            <a:pPr marL="914400" lvl="2" indent="0">
              <a:buNone/>
            </a:pPr>
            <a:endParaRPr lang="en-US" sz="2400" b="1" dirty="0"/>
          </a:p>
          <a:p>
            <a:pPr marL="0" indent="0">
              <a:buNone/>
            </a:pPr>
            <a:r>
              <a:rPr lang="en-US" sz="2400" b="1" dirty="0"/>
              <a:t>$1,529.98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D28C703A-4412-4564-944A-2F34B6347A68}"/>
              </a:ext>
            </a:extLst>
          </p:cNvPr>
          <p:cNvSpPr>
            <a:spLocks noGrp="1"/>
          </p:cNvSpPr>
          <p:nvPr>
            <p:ph type="dt" sz="half" idx="10"/>
          </p:nvPr>
        </p:nvSpPr>
        <p:spPr/>
        <p:txBody>
          <a:bodyPr/>
          <a:lstStyle/>
          <a:p>
            <a:fld id="{BBF1AE24-454C-435B-8CFB-C198C6F6731E}" type="datetime1">
              <a:rPr lang="en-US" smtClean="0"/>
              <a:t>3/12/2019</a:t>
            </a:fld>
            <a:endParaRPr lang="en-US" dirty="0"/>
          </a:p>
        </p:txBody>
      </p:sp>
      <p:sp>
        <p:nvSpPr>
          <p:cNvPr id="5" name="Slide Number Placeholder 4">
            <a:extLst>
              <a:ext uri="{FF2B5EF4-FFF2-40B4-BE49-F238E27FC236}">
                <a16:creationId xmlns:a16="http://schemas.microsoft.com/office/drawing/2014/main" id="{759AD39A-8C80-4A82-91C1-FBF96342B325}"/>
              </a:ext>
            </a:extLst>
          </p:cNvPr>
          <p:cNvSpPr>
            <a:spLocks noGrp="1"/>
          </p:cNvSpPr>
          <p:nvPr>
            <p:ph type="sldNum" sz="quarter" idx="12"/>
          </p:nvPr>
        </p:nvSpPr>
        <p:spPr/>
        <p:txBody>
          <a:bodyPr/>
          <a:lstStyle/>
          <a:p>
            <a:fld id="{6D22F896-40B5-4ADD-8801-0D06FADFA095}" type="slidenum">
              <a:rPr lang="en-US" smtClean="0"/>
              <a:t>47</a:t>
            </a:fld>
            <a:endParaRPr lang="en-US" dirty="0"/>
          </a:p>
        </p:txBody>
      </p:sp>
      <p:sp>
        <p:nvSpPr>
          <p:cNvPr id="6" name="Footer Placeholder 5">
            <a:extLst>
              <a:ext uri="{FF2B5EF4-FFF2-40B4-BE49-F238E27FC236}">
                <a16:creationId xmlns:a16="http://schemas.microsoft.com/office/drawing/2014/main" id="{1AB43DD5-7E99-4E23-AEF7-668E704106EB}"/>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334674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JUNO</a:t>
            </a:r>
          </a:p>
          <a:p>
            <a:pPr marL="0" indent="0">
              <a:buNone/>
            </a:pPr>
            <a:endParaRPr lang="en-US" sz="2800" b="1" dirty="0"/>
          </a:p>
          <a:p>
            <a:pPr lvl="1"/>
            <a:r>
              <a:rPr lang="en-US" dirty="0"/>
              <a:t>Assumptions</a:t>
            </a:r>
          </a:p>
          <a:p>
            <a:pPr lvl="2"/>
            <a:r>
              <a:rPr lang="en-US" dirty="0"/>
              <a:t>Average Price for Juno* = $24.95</a:t>
            </a:r>
          </a:p>
          <a:p>
            <a:pPr lvl="2"/>
            <a:r>
              <a:rPr lang="en-US" dirty="0"/>
              <a:t>Average Price for a Juno pod = $4</a:t>
            </a:r>
          </a:p>
          <a:p>
            <a:pPr lvl="2"/>
            <a:r>
              <a:rPr lang="en-US" dirty="0"/>
              <a:t>(2) Juno purchases per year</a:t>
            </a:r>
          </a:p>
          <a:p>
            <a:pPr lvl="2"/>
            <a:r>
              <a:rPr lang="en-US" dirty="0"/>
              <a:t>(1) Juno pod per day</a:t>
            </a:r>
          </a:p>
          <a:p>
            <a:pPr marL="914400" lvl="2" indent="0">
              <a:buNone/>
            </a:pPr>
            <a:endParaRPr lang="en-US" sz="2400" b="1" dirty="0"/>
          </a:p>
          <a:p>
            <a:pPr marL="0" indent="0">
              <a:buNone/>
            </a:pPr>
            <a:r>
              <a:rPr lang="en-US" sz="2400" b="1" dirty="0"/>
              <a:t>$1,494.16 PER YEAR</a:t>
            </a:r>
            <a:br>
              <a:rPr lang="en-US" dirty="0"/>
            </a:br>
            <a:endParaRPr lang="en-US" dirty="0"/>
          </a:p>
          <a:p>
            <a:pPr marL="0" indent="0">
              <a:buNone/>
            </a:pPr>
            <a:endParaRPr lang="en-US" dirty="0"/>
          </a:p>
        </p:txBody>
      </p:sp>
      <p:sp>
        <p:nvSpPr>
          <p:cNvPr id="4" name="TextBox 3">
            <a:extLst>
              <a:ext uri="{FF2B5EF4-FFF2-40B4-BE49-F238E27FC236}">
                <a16:creationId xmlns:a16="http://schemas.microsoft.com/office/drawing/2014/main" id="{A7AEC86C-269B-4C3D-AA13-A21C1B762F5D}"/>
              </a:ext>
            </a:extLst>
          </p:cNvPr>
          <p:cNvSpPr txBox="1"/>
          <p:nvPr/>
        </p:nvSpPr>
        <p:spPr>
          <a:xfrm>
            <a:off x="8931347" y="6447932"/>
            <a:ext cx="3030279" cy="253916"/>
          </a:xfrm>
          <a:prstGeom prst="rect">
            <a:avLst/>
          </a:prstGeom>
          <a:noFill/>
        </p:spPr>
        <p:txBody>
          <a:bodyPr wrap="square" rtlCol="0">
            <a:spAutoFit/>
          </a:bodyPr>
          <a:lstStyle/>
          <a:p>
            <a:r>
              <a:rPr lang="en-US" sz="1050" dirty="0"/>
              <a:t>*Prices found on electrictobacconist.com</a:t>
            </a:r>
          </a:p>
        </p:txBody>
      </p:sp>
      <p:sp>
        <p:nvSpPr>
          <p:cNvPr id="5" name="Date Placeholder 4">
            <a:extLst>
              <a:ext uri="{FF2B5EF4-FFF2-40B4-BE49-F238E27FC236}">
                <a16:creationId xmlns:a16="http://schemas.microsoft.com/office/drawing/2014/main" id="{A643DE68-18CE-4454-9ADD-3AE75C5A2658}"/>
              </a:ext>
            </a:extLst>
          </p:cNvPr>
          <p:cNvSpPr>
            <a:spLocks noGrp="1"/>
          </p:cNvSpPr>
          <p:nvPr>
            <p:ph type="dt" sz="half" idx="10"/>
          </p:nvPr>
        </p:nvSpPr>
        <p:spPr/>
        <p:txBody>
          <a:bodyPr/>
          <a:lstStyle/>
          <a:p>
            <a:fld id="{C46CC9BB-EA5E-4509-A02B-719257BBCC68}" type="datetime1">
              <a:rPr lang="en-US" smtClean="0"/>
              <a:t>3/12/2019</a:t>
            </a:fld>
            <a:endParaRPr lang="en-US" dirty="0"/>
          </a:p>
        </p:txBody>
      </p:sp>
      <p:sp>
        <p:nvSpPr>
          <p:cNvPr id="6" name="Slide Number Placeholder 5">
            <a:extLst>
              <a:ext uri="{FF2B5EF4-FFF2-40B4-BE49-F238E27FC236}">
                <a16:creationId xmlns:a16="http://schemas.microsoft.com/office/drawing/2014/main" id="{D701266F-51A0-4B05-BBB2-DD5266C32BF2}"/>
              </a:ext>
            </a:extLst>
          </p:cNvPr>
          <p:cNvSpPr>
            <a:spLocks noGrp="1"/>
          </p:cNvSpPr>
          <p:nvPr>
            <p:ph type="sldNum" sz="quarter" idx="12"/>
          </p:nvPr>
        </p:nvSpPr>
        <p:spPr/>
        <p:txBody>
          <a:bodyPr/>
          <a:lstStyle/>
          <a:p>
            <a:fld id="{6D22F896-40B5-4ADD-8801-0D06FADFA095}" type="slidenum">
              <a:rPr lang="en-US" smtClean="0"/>
              <a:t>48</a:t>
            </a:fld>
            <a:endParaRPr lang="en-US" dirty="0"/>
          </a:p>
        </p:txBody>
      </p:sp>
      <p:sp>
        <p:nvSpPr>
          <p:cNvPr id="7" name="Footer Placeholder 6">
            <a:extLst>
              <a:ext uri="{FF2B5EF4-FFF2-40B4-BE49-F238E27FC236}">
                <a16:creationId xmlns:a16="http://schemas.microsoft.com/office/drawing/2014/main" id="{9CD2FF3A-C4B2-4730-A312-57BBD1EB441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65365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LEAP</a:t>
            </a:r>
          </a:p>
          <a:p>
            <a:pPr marL="0" indent="0">
              <a:buNone/>
            </a:pPr>
            <a:endParaRPr lang="en-US" sz="2800" b="1" dirty="0"/>
          </a:p>
          <a:p>
            <a:pPr lvl="1"/>
            <a:r>
              <a:rPr lang="en-US" dirty="0"/>
              <a:t>Assumptions</a:t>
            </a:r>
          </a:p>
          <a:p>
            <a:pPr lvl="2"/>
            <a:r>
              <a:rPr lang="en-US" dirty="0"/>
              <a:t>Average Price for Leap* = $19.99</a:t>
            </a:r>
          </a:p>
          <a:p>
            <a:pPr lvl="2"/>
            <a:r>
              <a:rPr lang="en-US" dirty="0"/>
              <a:t>Average Price for a Leap pod = $4</a:t>
            </a:r>
          </a:p>
          <a:p>
            <a:pPr lvl="2"/>
            <a:r>
              <a:rPr lang="en-US" dirty="0"/>
              <a:t>(2) Leap purchases per year</a:t>
            </a:r>
          </a:p>
          <a:p>
            <a:pPr lvl="2"/>
            <a:r>
              <a:rPr lang="en-US" dirty="0"/>
              <a:t>(1) Leap pod per day</a:t>
            </a:r>
          </a:p>
          <a:p>
            <a:pPr marL="914400" lvl="2" indent="0">
              <a:buNone/>
            </a:pPr>
            <a:endParaRPr lang="en-US" sz="2400" b="1" dirty="0"/>
          </a:p>
          <a:p>
            <a:pPr marL="0" indent="0">
              <a:buNone/>
            </a:pPr>
            <a:r>
              <a:rPr lang="en-US" sz="2400" b="1" dirty="0"/>
              <a:t>$1,493.38 PER YEAR</a:t>
            </a:r>
            <a:br>
              <a:rPr lang="en-US" dirty="0"/>
            </a:br>
            <a:endParaRPr lang="en-US" dirty="0"/>
          </a:p>
          <a:p>
            <a:pPr marL="0" indent="0">
              <a:buNone/>
            </a:pPr>
            <a:endParaRPr lang="en-US" dirty="0"/>
          </a:p>
        </p:txBody>
      </p:sp>
      <p:sp>
        <p:nvSpPr>
          <p:cNvPr id="4" name="TextBox 3">
            <a:extLst>
              <a:ext uri="{FF2B5EF4-FFF2-40B4-BE49-F238E27FC236}">
                <a16:creationId xmlns:a16="http://schemas.microsoft.com/office/drawing/2014/main" id="{A7AEC86C-269B-4C3D-AA13-A21C1B762F5D}"/>
              </a:ext>
            </a:extLst>
          </p:cNvPr>
          <p:cNvSpPr txBox="1"/>
          <p:nvPr/>
        </p:nvSpPr>
        <p:spPr>
          <a:xfrm>
            <a:off x="8931347" y="6447932"/>
            <a:ext cx="3030279" cy="253916"/>
          </a:xfrm>
          <a:prstGeom prst="rect">
            <a:avLst/>
          </a:prstGeom>
          <a:noFill/>
        </p:spPr>
        <p:txBody>
          <a:bodyPr wrap="square" rtlCol="0">
            <a:spAutoFit/>
          </a:bodyPr>
          <a:lstStyle/>
          <a:p>
            <a:r>
              <a:rPr lang="en-US" sz="1050" dirty="0"/>
              <a:t>*Prices found on electrictobacconist.com</a:t>
            </a:r>
          </a:p>
        </p:txBody>
      </p:sp>
      <p:sp>
        <p:nvSpPr>
          <p:cNvPr id="5" name="Date Placeholder 4">
            <a:extLst>
              <a:ext uri="{FF2B5EF4-FFF2-40B4-BE49-F238E27FC236}">
                <a16:creationId xmlns:a16="http://schemas.microsoft.com/office/drawing/2014/main" id="{F34C0357-6F7B-4334-8B57-628FE126682A}"/>
              </a:ext>
            </a:extLst>
          </p:cNvPr>
          <p:cNvSpPr>
            <a:spLocks noGrp="1"/>
          </p:cNvSpPr>
          <p:nvPr>
            <p:ph type="dt" sz="half" idx="10"/>
          </p:nvPr>
        </p:nvSpPr>
        <p:spPr/>
        <p:txBody>
          <a:bodyPr/>
          <a:lstStyle/>
          <a:p>
            <a:fld id="{E3132786-A435-4326-8B4D-87D6B4C4D590}" type="datetime1">
              <a:rPr lang="en-US" smtClean="0"/>
              <a:t>3/12/2019</a:t>
            </a:fld>
            <a:endParaRPr lang="en-US" dirty="0"/>
          </a:p>
        </p:txBody>
      </p:sp>
      <p:sp>
        <p:nvSpPr>
          <p:cNvPr id="6" name="Slide Number Placeholder 5">
            <a:extLst>
              <a:ext uri="{FF2B5EF4-FFF2-40B4-BE49-F238E27FC236}">
                <a16:creationId xmlns:a16="http://schemas.microsoft.com/office/drawing/2014/main" id="{06244A47-D8A9-4F4E-83EA-BB2730870FF6}"/>
              </a:ext>
            </a:extLst>
          </p:cNvPr>
          <p:cNvSpPr>
            <a:spLocks noGrp="1"/>
          </p:cNvSpPr>
          <p:nvPr>
            <p:ph type="sldNum" sz="quarter" idx="12"/>
          </p:nvPr>
        </p:nvSpPr>
        <p:spPr/>
        <p:txBody>
          <a:bodyPr/>
          <a:lstStyle/>
          <a:p>
            <a:fld id="{6D22F896-40B5-4ADD-8801-0D06FADFA095}" type="slidenum">
              <a:rPr lang="en-US" smtClean="0"/>
              <a:t>49</a:t>
            </a:fld>
            <a:endParaRPr lang="en-US" dirty="0"/>
          </a:p>
        </p:txBody>
      </p:sp>
      <p:sp>
        <p:nvSpPr>
          <p:cNvPr id="7" name="Footer Placeholder 6">
            <a:extLst>
              <a:ext uri="{FF2B5EF4-FFF2-40B4-BE49-F238E27FC236}">
                <a16:creationId xmlns:a16="http://schemas.microsoft.com/office/drawing/2014/main" id="{73D9A1A6-7C2E-4DE1-AF32-6EF76342D39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96920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10000"/>
          </a:bodyPr>
          <a:lstStyle/>
          <a:p>
            <a:r>
              <a:rPr lang="en-US" dirty="0"/>
              <a:t>The U.S. Department of Health and Human Services (HHS): (HHS BLOG within the site) “Yet, while e-cigarettes are less harmful than regular combustible tobacco products—and a possible pathway to tobacco-smoking cessation for adults—the evidence on the effectiveness of these products for helping adult smokers quit completely is still uncertain.”</a:t>
            </a:r>
            <a:br>
              <a:rPr lang="en-US" dirty="0"/>
            </a:br>
            <a:endParaRPr lang="en-US" dirty="0"/>
          </a:p>
          <a:p>
            <a:pPr marL="0" indent="0">
              <a:buNone/>
            </a:pPr>
            <a:r>
              <a:rPr lang="en-US" dirty="0"/>
              <a:t>Source: </a:t>
            </a:r>
            <a:r>
              <a:rPr lang="en-US" dirty="0">
                <a:hlinkClick r:id="rId2"/>
              </a:rPr>
              <a:t>https://www.hhs.gov/blog/2018/11/6/researchers-explore-health-effects-of-ecigarettes.html</a:t>
            </a:r>
            <a:br>
              <a:rPr lang="en-US" dirty="0"/>
            </a:br>
            <a:endParaRPr lang="en-US" dirty="0"/>
          </a:p>
          <a:p>
            <a:r>
              <a:rPr lang="en-US" dirty="0"/>
              <a:t>Dr. Scott Gottlieb, Food and Drug Administration (FDA): "We believe e-cigs can provide substantial health benefits helping currently addicted adult smokers fully transition off of combustible cigarettes.“</a:t>
            </a:r>
            <a:br>
              <a:rPr lang="en-US" dirty="0"/>
            </a:br>
            <a:endParaRPr lang="en-US" dirty="0"/>
          </a:p>
          <a:p>
            <a:pPr marL="0" indent="0">
              <a:buNone/>
            </a:pPr>
            <a:r>
              <a:rPr lang="en-US" dirty="0"/>
              <a:t>Source: </a:t>
            </a:r>
            <a:r>
              <a:rPr lang="en-US" dirty="0">
                <a:hlinkClick r:id="rId3"/>
              </a:rPr>
              <a:t>https://twitter.com/SGottliebFDA/status/1094631202491895810</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3ED6516A-EBCD-428F-AA5F-712BC741B4C4}" type="datetime1">
              <a:rPr lang="en-US" smtClean="0"/>
              <a:t>3/12/2019</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6" name="Footer Placeholder 5">
            <a:extLst>
              <a:ext uri="{FF2B5EF4-FFF2-40B4-BE49-F238E27FC236}">
                <a16:creationId xmlns:a16="http://schemas.microsoft.com/office/drawing/2014/main" id="{92631A58-C9F6-4DD6-A65D-DE7C81A2312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124796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fontScale="92500" lnSpcReduction="10000"/>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AVERAGE OPEN POD</a:t>
            </a:r>
          </a:p>
          <a:p>
            <a:pPr marL="0" indent="0">
              <a:buNone/>
            </a:pPr>
            <a:endParaRPr lang="en-US" sz="2800" b="1" dirty="0"/>
          </a:p>
          <a:p>
            <a:pPr lvl="1"/>
            <a:r>
              <a:rPr lang="en-US" dirty="0"/>
              <a:t>Assumptions</a:t>
            </a:r>
          </a:p>
          <a:p>
            <a:pPr lvl="2"/>
            <a:r>
              <a:rPr lang="en-US" dirty="0"/>
              <a:t>Innokin EQ = $24.99 (MVS)</a:t>
            </a:r>
          </a:p>
          <a:p>
            <a:pPr lvl="2"/>
            <a:r>
              <a:rPr lang="en-US" dirty="0"/>
              <a:t>Replacement EQ Pods = $3.99 per pod (MVS)</a:t>
            </a:r>
          </a:p>
          <a:p>
            <a:pPr lvl="2"/>
            <a:r>
              <a:rPr lang="en-US" dirty="0"/>
              <a:t>30ml Salt Bae E-Liquid Bottle = $17.99 (MVS)</a:t>
            </a:r>
          </a:p>
          <a:p>
            <a:pPr lvl="2"/>
            <a:r>
              <a:rPr lang="en-US" dirty="0"/>
              <a:t>(2) kits per year</a:t>
            </a:r>
          </a:p>
          <a:p>
            <a:pPr lvl="2"/>
            <a:r>
              <a:rPr lang="en-US" dirty="0"/>
              <a:t>(2) pods per week</a:t>
            </a:r>
          </a:p>
          <a:p>
            <a:pPr lvl="2"/>
            <a:r>
              <a:rPr lang="en-US" dirty="0"/>
              <a:t>(1) 30ml E-liquid per week</a:t>
            </a:r>
          </a:p>
          <a:p>
            <a:pPr marL="914400" lvl="2" indent="0">
              <a:buNone/>
            </a:pPr>
            <a:endParaRPr lang="en-US" sz="2400" b="1" dirty="0"/>
          </a:p>
          <a:p>
            <a:pPr marL="0" indent="0">
              <a:buNone/>
            </a:pPr>
            <a:r>
              <a:rPr lang="en-US" sz="2400" b="1" dirty="0"/>
              <a:t>$1,400.42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F199E552-60FA-42D6-885A-E83A96F9EFE1}"/>
              </a:ext>
            </a:extLst>
          </p:cNvPr>
          <p:cNvSpPr>
            <a:spLocks noGrp="1"/>
          </p:cNvSpPr>
          <p:nvPr>
            <p:ph type="dt" sz="half" idx="10"/>
          </p:nvPr>
        </p:nvSpPr>
        <p:spPr/>
        <p:txBody>
          <a:bodyPr/>
          <a:lstStyle/>
          <a:p>
            <a:fld id="{5C0C337E-129A-4CB8-8867-97E4F0622486}" type="datetime1">
              <a:rPr lang="en-US" smtClean="0"/>
              <a:t>3/12/2019</a:t>
            </a:fld>
            <a:endParaRPr lang="en-US" dirty="0"/>
          </a:p>
        </p:txBody>
      </p:sp>
      <p:sp>
        <p:nvSpPr>
          <p:cNvPr id="5" name="Slide Number Placeholder 4">
            <a:extLst>
              <a:ext uri="{FF2B5EF4-FFF2-40B4-BE49-F238E27FC236}">
                <a16:creationId xmlns:a16="http://schemas.microsoft.com/office/drawing/2014/main" id="{0233E4AF-3FD9-44D4-8AEB-B62A1E8E482A}"/>
              </a:ext>
            </a:extLst>
          </p:cNvPr>
          <p:cNvSpPr>
            <a:spLocks noGrp="1"/>
          </p:cNvSpPr>
          <p:nvPr>
            <p:ph type="sldNum" sz="quarter" idx="12"/>
          </p:nvPr>
        </p:nvSpPr>
        <p:spPr/>
        <p:txBody>
          <a:bodyPr/>
          <a:lstStyle/>
          <a:p>
            <a:fld id="{6D22F896-40B5-4ADD-8801-0D06FADFA095}" type="slidenum">
              <a:rPr lang="en-US" smtClean="0"/>
              <a:t>50</a:t>
            </a:fld>
            <a:endParaRPr lang="en-US" dirty="0"/>
          </a:p>
        </p:txBody>
      </p:sp>
      <p:sp>
        <p:nvSpPr>
          <p:cNvPr id="6" name="Footer Placeholder 5">
            <a:extLst>
              <a:ext uri="{FF2B5EF4-FFF2-40B4-BE49-F238E27FC236}">
                <a16:creationId xmlns:a16="http://schemas.microsoft.com/office/drawing/2014/main" id="{C23A3408-2A22-4C3D-97BE-9A64E29A8A4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130400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fontScale="92500" lnSpcReduction="10000"/>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AVERAGE MOUTH TO LUNG</a:t>
            </a:r>
          </a:p>
          <a:p>
            <a:pPr marL="0" indent="0">
              <a:buNone/>
            </a:pPr>
            <a:endParaRPr lang="en-US" sz="2800" b="1" dirty="0"/>
          </a:p>
          <a:p>
            <a:pPr lvl="1"/>
            <a:r>
              <a:rPr lang="en-US" dirty="0"/>
              <a:t>Assumptions</a:t>
            </a:r>
          </a:p>
          <a:p>
            <a:pPr lvl="2"/>
            <a:r>
              <a:rPr lang="en-US" dirty="0"/>
              <a:t>Innokin </a:t>
            </a:r>
            <a:r>
              <a:rPr lang="en-US" dirty="0" err="1"/>
              <a:t>Kroma</a:t>
            </a:r>
            <a:r>
              <a:rPr lang="en-US" dirty="0"/>
              <a:t> Kit w/Zenith Tank = $49.99 (MVS)</a:t>
            </a:r>
          </a:p>
          <a:p>
            <a:pPr lvl="2"/>
            <a:r>
              <a:rPr lang="en-US" dirty="0"/>
              <a:t>Z-Coil = $2.50 per coil (MVS)</a:t>
            </a:r>
          </a:p>
          <a:p>
            <a:pPr lvl="2"/>
            <a:r>
              <a:rPr lang="en-US" dirty="0"/>
              <a:t>60ml Naked E-Liquid Bottle = $18.99 (MVS)</a:t>
            </a:r>
          </a:p>
          <a:p>
            <a:pPr lvl="2"/>
            <a:r>
              <a:rPr lang="en-US" dirty="0"/>
              <a:t>(2) kits per year</a:t>
            </a:r>
          </a:p>
          <a:p>
            <a:pPr lvl="2"/>
            <a:r>
              <a:rPr lang="en-US" dirty="0"/>
              <a:t>(1) coil per week</a:t>
            </a:r>
          </a:p>
          <a:p>
            <a:pPr lvl="2"/>
            <a:r>
              <a:rPr lang="en-US" dirty="0"/>
              <a:t>(1) 60ml E-liquid per week</a:t>
            </a:r>
          </a:p>
          <a:p>
            <a:pPr marL="914400" lvl="2" indent="0">
              <a:buNone/>
            </a:pPr>
            <a:endParaRPr lang="en-US" sz="2400" b="1" dirty="0"/>
          </a:p>
          <a:p>
            <a:pPr marL="0" indent="0">
              <a:buNone/>
            </a:pPr>
            <a:r>
              <a:rPr lang="en-US" sz="2400" b="1" dirty="0"/>
              <a:t>$1,217.46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16D31973-517C-4CAB-AA84-0D5D373E1EAD}"/>
              </a:ext>
            </a:extLst>
          </p:cNvPr>
          <p:cNvSpPr>
            <a:spLocks noGrp="1"/>
          </p:cNvSpPr>
          <p:nvPr>
            <p:ph type="dt" sz="half" idx="10"/>
          </p:nvPr>
        </p:nvSpPr>
        <p:spPr/>
        <p:txBody>
          <a:bodyPr/>
          <a:lstStyle/>
          <a:p>
            <a:fld id="{79BA15E3-69F4-498C-9798-42D72B340A1A}" type="datetime1">
              <a:rPr lang="en-US" smtClean="0"/>
              <a:t>3/12/2019</a:t>
            </a:fld>
            <a:endParaRPr lang="en-US" dirty="0"/>
          </a:p>
        </p:txBody>
      </p:sp>
      <p:sp>
        <p:nvSpPr>
          <p:cNvPr id="5" name="Slide Number Placeholder 4">
            <a:extLst>
              <a:ext uri="{FF2B5EF4-FFF2-40B4-BE49-F238E27FC236}">
                <a16:creationId xmlns:a16="http://schemas.microsoft.com/office/drawing/2014/main" id="{A9B0F041-6B03-4065-9755-AB4403608AB9}"/>
              </a:ext>
            </a:extLst>
          </p:cNvPr>
          <p:cNvSpPr>
            <a:spLocks noGrp="1"/>
          </p:cNvSpPr>
          <p:nvPr>
            <p:ph type="sldNum" sz="quarter" idx="12"/>
          </p:nvPr>
        </p:nvSpPr>
        <p:spPr/>
        <p:txBody>
          <a:bodyPr/>
          <a:lstStyle/>
          <a:p>
            <a:fld id="{6D22F896-40B5-4ADD-8801-0D06FADFA095}" type="slidenum">
              <a:rPr lang="en-US" smtClean="0"/>
              <a:t>51</a:t>
            </a:fld>
            <a:endParaRPr lang="en-US" dirty="0"/>
          </a:p>
        </p:txBody>
      </p:sp>
      <p:sp>
        <p:nvSpPr>
          <p:cNvPr id="6" name="Footer Placeholder 5">
            <a:extLst>
              <a:ext uri="{FF2B5EF4-FFF2-40B4-BE49-F238E27FC236}">
                <a16:creationId xmlns:a16="http://schemas.microsoft.com/office/drawing/2014/main" id="{E546CCCE-9A1C-49B8-AD49-31EBF3A1881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458202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JUUL E-LIQUID</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9"/>
            <a:ext cx="10820400" cy="4335564"/>
          </a:xfrm>
        </p:spPr>
        <p:txBody>
          <a:bodyPr>
            <a:normAutofit fontScale="92500" lnSpcReduction="20000"/>
          </a:bodyPr>
          <a:lstStyle/>
          <a:p>
            <a:pPr marL="0" indent="0">
              <a:buNone/>
            </a:pPr>
            <a:r>
              <a:rPr lang="en-US" dirty="0"/>
              <a:t>JUUL E-LIQUID</a:t>
            </a:r>
          </a:p>
          <a:p>
            <a:pPr marL="0" indent="0">
              <a:buNone/>
            </a:pPr>
            <a:endParaRPr lang="en-US" dirty="0"/>
          </a:p>
          <a:p>
            <a:pPr lvl="2"/>
            <a:r>
              <a:rPr lang="en-US" dirty="0"/>
              <a:t>JUUL Pod = .7ml of E-liquid</a:t>
            </a:r>
          </a:p>
          <a:p>
            <a:pPr lvl="2"/>
            <a:r>
              <a:rPr lang="en-US" dirty="0"/>
              <a:t>Average Price for a JUUL Pod = $4</a:t>
            </a:r>
          </a:p>
          <a:p>
            <a:pPr lvl="2"/>
            <a:r>
              <a:rPr lang="en-US" dirty="0"/>
              <a:t>Subtract $3 for cost of pod, coil, and filling (I’m being VERY conservative here)</a:t>
            </a:r>
          </a:p>
          <a:p>
            <a:pPr lvl="2"/>
            <a:r>
              <a:rPr lang="en-US" dirty="0"/>
              <a:t>JUUL E-Liquid = $1 per .7ml</a:t>
            </a:r>
          </a:p>
          <a:p>
            <a:pPr lvl="3"/>
            <a:r>
              <a:rPr lang="en-US" dirty="0"/>
              <a:t>Equivalent price for JUUL E-Liquid 30ml = $42.86</a:t>
            </a:r>
          </a:p>
          <a:p>
            <a:pPr lvl="3"/>
            <a:r>
              <a:rPr lang="en-US" dirty="0"/>
              <a:t>Equivalent price for JUUL E-Liquid 60ml = $85.71</a:t>
            </a:r>
          </a:p>
          <a:p>
            <a:pPr marL="1371600" lvl="3" indent="0">
              <a:buNone/>
            </a:pPr>
            <a:endParaRPr lang="en-US" dirty="0"/>
          </a:p>
          <a:p>
            <a:pPr marL="0" indent="0">
              <a:buNone/>
            </a:pPr>
            <a:r>
              <a:rPr lang="en-US" dirty="0"/>
              <a:t>STANDARD E-LIQUID</a:t>
            </a:r>
          </a:p>
          <a:p>
            <a:pPr marL="1371600" lvl="3" indent="0">
              <a:buNone/>
            </a:pPr>
            <a:endParaRPr lang="en-US" dirty="0"/>
          </a:p>
          <a:p>
            <a:pPr lvl="2"/>
            <a:r>
              <a:rPr lang="en-US" dirty="0"/>
              <a:t>Price for Mr. Salt-E E-Liquid 30ml bottle from MVS = $14.99 = 65% savings over </a:t>
            </a:r>
            <a:r>
              <a:rPr lang="en-US" dirty="0" err="1"/>
              <a:t>Juul</a:t>
            </a:r>
            <a:r>
              <a:rPr lang="en-US" dirty="0"/>
              <a:t> E-Liquid</a:t>
            </a:r>
          </a:p>
          <a:p>
            <a:pPr lvl="2"/>
            <a:r>
              <a:rPr lang="en-US" dirty="0"/>
              <a:t>Price for Naked 100 E-Liquid 60ml bottle from MVS = $18.99 = 77.84% savings over </a:t>
            </a:r>
            <a:r>
              <a:rPr lang="en-US" dirty="0" err="1"/>
              <a:t>Juul</a:t>
            </a:r>
            <a:r>
              <a:rPr lang="en-US" dirty="0"/>
              <a:t> E-liquid</a:t>
            </a:r>
          </a:p>
          <a:p>
            <a:pPr marL="0" indent="0">
              <a:buNone/>
            </a:pP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9417B443-9A54-4F1E-8F76-F10E0EA15C59}"/>
              </a:ext>
            </a:extLst>
          </p:cNvPr>
          <p:cNvSpPr>
            <a:spLocks noGrp="1"/>
          </p:cNvSpPr>
          <p:nvPr>
            <p:ph type="dt" sz="half" idx="10"/>
          </p:nvPr>
        </p:nvSpPr>
        <p:spPr/>
        <p:txBody>
          <a:bodyPr/>
          <a:lstStyle/>
          <a:p>
            <a:fld id="{EFEE42AC-F2CD-49F6-B09C-10F5AA978A65}" type="datetime1">
              <a:rPr lang="en-US" smtClean="0"/>
              <a:t>3/12/2019</a:t>
            </a:fld>
            <a:endParaRPr lang="en-US" dirty="0"/>
          </a:p>
        </p:txBody>
      </p:sp>
      <p:sp>
        <p:nvSpPr>
          <p:cNvPr id="5" name="Slide Number Placeholder 4">
            <a:extLst>
              <a:ext uri="{FF2B5EF4-FFF2-40B4-BE49-F238E27FC236}">
                <a16:creationId xmlns:a16="http://schemas.microsoft.com/office/drawing/2014/main" id="{BD20EEFB-CC23-44AD-BEE2-700F96B0A49A}"/>
              </a:ext>
            </a:extLst>
          </p:cNvPr>
          <p:cNvSpPr>
            <a:spLocks noGrp="1"/>
          </p:cNvSpPr>
          <p:nvPr>
            <p:ph type="sldNum" sz="quarter" idx="12"/>
          </p:nvPr>
        </p:nvSpPr>
        <p:spPr/>
        <p:txBody>
          <a:bodyPr/>
          <a:lstStyle/>
          <a:p>
            <a:fld id="{6D22F896-40B5-4ADD-8801-0D06FADFA095}" type="slidenum">
              <a:rPr lang="en-US" smtClean="0"/>
              <a:t>52</a:t>
            </a:fld>
            <a:endParaRPr lang="en-US" dirty="0"/>
          </a:p>
        </p:txBody>
      </p:sp>
      <p:sp>
        <p:nvSpPr>
          <p:cNvPr id="6" name="Footer Placeholder 5">
            <a:extLst>
              <a:ext uri="{FF2B5EF4-FFF2-40B4-BE49-F238E27FC236}">
                <a16:creationId xmlns:a16="http://schemas.microsoft.com/office/drawing/2014/main" id="{AECB4BFA-1089-44B2-A418-50A40620DF8A}"/>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234731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83568" y="0"/>
            <a:ext cx="8610600" cy="1293028"/>
          </a:xfrm>
        </p:spPr>
        <p:txBody>
          <a:bodyPr/>
          <a:lstStyle/>
          <a:p>
            <a:r>
              <a:rPr lang="en-US" dirty="0"/>
              <a:t>COST OF VAPING VS. SMOKING</a:t>
            </a:r>
          </a:p>
        </p:txBody>
      </p:sp>
      <p:graphicFrame>
        <p:nvGraphicFramePr>
          <p:cNvPr id="6" name="Chart 5">
            <a:extLst>
              <a:ext uri="{FF2B5EF4-FFF2-40B4-BE49-F238E27FC236}">
                <a16:creationId xmlns:a16="http://schemas.microsoft.com/office/drawing/2014/main" id="{9ED108B9-C336-4351-ADFD-F42178F722BE}"/>
              </a:ext>
            </a:extLst>
          </p:cNvPr>
          <p:cNvGraphicFramePr>
            <a:graphicFrameLocks/>
          </p:cNvGraphicFramePr>
          <p:nvPr>
            <p:extLst>
              <p:ext uri="{D42A27DB-BD31-4B8C-83A1-F6EECF244321}">
                <p14:modId xmlns:p14="http://schemas.microsoft.com/office/powerpoint/2010/main" val="1099132047"/>
              </p:ext>
            </p:extLst>
          </p:nvPr>
        </p:nvGraphicFramePr>
        <p:xfrm>
          <a:off x="0" y="1276350"/>
          <a:ext cx="12192000" cy="5413208"/>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AB8C2DC4-15D0-49E3-8D7D-B3C6EB5921FF}"/>
              </a:ext>
            </a:extLst>
          </p:cNvPr>
          <p:cNvSpPr>
            <a:spLocks noGrp="1"/>
          </p:cNvSpPr>
          <p:nvPr>
            <p:ph type="dt" sz="half" idx="10"/>
          </p:nvPr>
        </p:nvSpPr>
        <p:spPr/>
        <p:txBody>
          <a:bodyPr/>
          <a:lstStyle/>
          <a:p>
            <a:fld id="{BB37767E-F671-4880-9B24-DA891F1421E6}" type="datetime1">
              <a:rPr lang="en-US" smtClean="0"/>
              <a:t>3/12/2019</a:t>
            </a:fld>
            <a:endParaRPr lang="en-US" dirty="0"/>
          </a:p>
        </p:txBody>
      </p:sp>
      <p:sp>
        <p:nvSpPr>
          <p:cNvPr id="4" name="Slide Number Placeholder 3">
            <a:extLst>
              <a:ext uri="{FF2B5EF4-FFF2-40B4-BE49-F238E27FC236}">
                <a16:creationId xmlns:a16="http://schemas.microsoft.com/office/drawing/2014/main" id="{BA560743-927B-48F8-A5D5-2FB295A30EDB}"/>
              </a:ext>
            </a:extLst>
          </p:cNvPr>
          <p:cNvSpPr>
            <a:spLocks noGrp="1"/>
          </p:cNvSpPr>
          <p:nvPr>
            <p:ph type="sldNum" sz="quarter" idx="12"/>
          </p:nvPr>
        </p:nvSpPr>
        <p:spPr/>
        <p:txBody>
          <a:bodyPr/>
          <a:lstStyle/>
          <a:p>
            <a:fld id="{6D22F896-40B5-4ADD-8801-0D06FADFA095}" type="slidenum">
              <a:rPr lang="en-US" smtClean="0"/>
              <a:t>53</a:t>
            </a:fld>
            <a:endParaRPr lang="en-US" dirty="0"/>
          </a:p>
        </p:txBody>
      </p:sp>
      <p:sp>
        <p:nvSpPr>
          <p:cNvPr id="5" name="Footer Placeholder 4">
            <a:extLst>
              <a:ext uri="{FF2B5EF4-FFF2-40B4-BE49-F238E27FC236}">
                <a16:creationId xmlns:a16="http://schemas.microsoft.com/office/drawing/2014/main" id="{456C0F78-FDE3-4744-88C3-E0F29B85415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888338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1449805" y="118398"/>
            <a:ext cx="9292389" cy="1293028"/>
          </a:xfrm>
        </p:spPr>
        <p:txBody>
          <a:bodyPr>
            <a:normAutofit/>
          </a:bodyPr>
          <a:lstStyle/>
          <a:p>
            <a:r>
              <a:rPr lang="en-US" dirty="0"/>
              <a:t>Building</a:t>
            </a:r>
          </a:p>
        </p:txBody>
      </p:sp>
      <p:sp>
        <p:nvSpPr>
          <p:cNvPr id="5" name="Content Placeholder 4">
            <a:extLst>
              <a:ext uri="{FF2B5EF4-FFF2-40B4-BE49-F238E27FC236}">
                <a16:creationId xmlns:a16="http://schemas.microsoft.com/office/drawing/2014/main" id="{85ABFD83-CB49-4E38-9274-6B3E7DC308FB}"/>
              </a:ext>
            </a:extLst>
          </p:cNvPr>
          <p:cNvSpPr>
            <a:spLocks noGrp="1"/>
          </p:cNvSpPr>
          <p:nvPr>
            <p:ph idx="1"/>
          </p:nvPr>
        </p:nvSpPr>
        <p:spPr>
          <a:xfrm>
            <a:off x="685799" y="1694829"/>
            <a:ext cx="10820400" cy="4024125"/>
          </a:xfrm>
        </p:spPr>
        <p:txBody>
          <a:bodyPr/>
          <a:lstStyle/>
          <a:p>
            <a:pPr marL="0" indent="0">
              <a:buNone/>
            </a:pPr>
            <a:r>
              <a:rPr lang="en-US" dirty="0"/>
              <a:t>WHY BUILD?</a:t>
            </a:r>
          </a:p>
          <a:p>
            <a:pPr marL="0" indent="0">
              <a:buNone/>
            </a:pPr>
            <a:endParaRPr lang="en-US" dirty="0"/>
          </a:p>
          <a:p>
            <a:r>
              <a:rPr lang="en-US" dirty="0"/>
              <a:t>Save money on pods and coil heads</a:t>
            </a:r>
          </a:p>
          <a:p>
            <a:r>
              <a:rPr lang="en-US" dirty="0"/>
              <a:t>Customize to your preferences and materials</a:t>
            </a:r>
          </a:p>
          <a:p>
            <a:r>
              <a:rPr lang="en-US" dirty="0"/>
              <a:t>Large selection of </a:t>
            </a:r>
            <a:r>
              <a:rPr lang="en-US" dirty="0" err="1"/>
              <a:t>rebuildables</a:t>
            </a:r>
            <a:r>
              <a:rPr lang="en-US" dirty="0"/>
              <a:t> on the market</a:t>
            </a:r>
          </a:p>
          <a:p>
            <a:r>
              <a:rPr lang="en-US" dirty="0"/>
              <a:t>Excellent flavor</a:t>
            </a:r>
          </a:p>
          <a:p>
            <a:r>
              <a:rPr lang="en-US" dirty="0"/>
              <a:t>Hobbyist/Enthusiast/Passion – Vaping can be more than just vaping</a:t>
            </a:r>
          </a:p>
          <a:p>
            <a:r>
              <a:rPr lang="en-US" dirty="0"/>
              <a:t>Possible bans</a:t>
            </a:r>
          </a:p>
        </p:txBody>
      </p:sp>
      <p:sp>
        <p:nvSpPr>
          <p:cNvPr id="3" name="Date Placeholder 2">
            <a:extLst>
              <a:ext uri="{FF2B5EF4-FFF2-40B4-BE49-F238E27FC236}">
                <a16:creationId xmlns:a16="http://schemas.microsoft.com/office/drawing/2014/main" id="{857E596A-6744-457F-AEE4-836B4F7F0913}"/>
              </a:ext>
            </a:extLst>
          </p:cNvPr>
          <p:cNvSpPr>
            <a:spLocks noGrp="1"/>
          </p:cNvSpPr>
          <p:nvPr>
            <p:ph type="dt" sz="half" idx="10"/>
          </p:nvPr>
        </p:nvSpPr>
        <p:spPr/>
        <p:txBody>
          <a:bodyPr/>
          <a:lstStyle/>
          <a:p>
            <a:fld id="{D8E3BF33-7632-4041-A2A4-E4301C3358DD}" type="datetime1">
              <a:rPr lang="en-US" smtClean="0"/>
              <a:t>3/12/2019</a:t>
            </a:fld>
            <a:endParaRPr lang="en-US" dirty="0"/>
          </a:p>
        </p:txBody>
      </p:sp>
      <p:sp>
        <p:nvSpPr>
          <p:cNvPr id="4" name="Slide Number Placeholder 3">
            <a:extLst>
              <a:ext uri="{FF2B5EF4-FFF2-40B4-BE49-F238E27FC236}">
                <a16:creationId xmlns:a16="http://schemas.microsoft.com/office/drawing/2014/main" id="{D0B57358-2462-4F5A-9DB5-1EFE80BE30B1}"/>
              </a:ext>
            </a:extLst>
          </p:cNvPr>
          <p:cNvSpPr>
            <a:spLocks noGrp="1"/>
          </p:cNvSpPr>
          <p:nvPr>
            <p:ph type="sldNum" sz="quarter" idx="12"/>
          </p:nvPr>
        </p:nvSpPr>
        <p:spPr/>
        <p:txBody>
          <a:bodyPr/>
          <a:lstStyle/>
          <a:p>
            <a:fld id="{6D22F896-40B5-4ADD-8801-0D06FADFA095}" type="slidenum">
              <a:rPr lang="en-US" smtClean="0"/>
              <a:t>54</a:t>
            </a:fld>
            <a:endParaRPr lang="en-US" dirty="0"/>
          </a:p>
        </p:txBody>
      </p:sp>
      <p:sp>
        <p:nvSpPr>
          <p:cNvPr id="6" name="Footer Placeholder 5">
            <a:extLst>
              <a:ext uri="{FF2B5EF4-FFF2-40B4-BE49-F238E27FC236}">
                <a16:creationId xmlns:a16="http://schemas.microsoft.com/office/drawing/2014/main" id="{5F0C8409-BA40-4541-995D-8BE6DEFABB4A}"/>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22029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1449805" y="118398"/>
            <a:ext cx="9292389" cy="1293028"/>
          </a:xfrm>
        </p:spPr>
        <p:txBody>
          <a:bodyPr>
            <a:normAutofit/>
          </a:bodyPr>
          <a:lstStyle/>
          <a:p>
            <a:r>
              <a:rPr lang="en-US" dirty="0"/>
              <a:t>Building</a:t>
            </a:r>
          </a:p>
        </p:txBody>
      </p:sp>
      <p:sp>
        <p:nvSpPr>
          <p:cNvPr id="5" name="Content Placeholder 4">
            <a:extLst>
              <a:ext uri="{FF2B5EF4-FFF2-40B4-BE49-F238E27FC236}">
                <a16:creationId xmlns:a16="http://schemas.microsoft.com/office/drawing/2014/main" id="{85ABFD83-CB49-4E38-9274-6B3E7DC308FB}"/>
              </a:ext>
            </a:extLst>
          </p:cNvPr>
          <p:cNvSpPr>
            <a:spLocks noGrp="1"/>
          </p:cNvSpPr>
          <p:nvPr>
            <p:ph idx="1"/>
          </p:nvPr>
        </p:nvSpPr>
        <p:spPr>
          <a:xfrm>
            <a:off x="685799" y="1609769"/>
            <a:ext cx="10820400" cy="4024125"/>
          </a:xfrm>
        </p:spPr>
        <p:txBody>
          <a:bodyPr>
            <a:normAutofit fontScale="85000" lnSpcReduction="20000"/>
          </a:bodyPr>
          <a:lstStyle/>
          <a:p>
            <a:pPr marL="0" indent="0">
              <a:buNone/>
            </a:pPr>
            <a:r>
              <a:rPr lang="en-US" dirty="0"/>
              <a:t>WHAT YOU’LL NEED?</a:t>
            </a:r>
          </a:p>
          <a:p>
            <a:pPr marL="0" indent="0">
              <a:buNone/>
            </a:pPr>
            <a:endParaRPr lang="en-US" dirty="0"/>
          </a:p>
          <a:p>
            <a:r>
              <a:rPr lang="en-US" dirty="0"/>
              <a:t>An RBA – RDA, RTA, RDTA</a:t>
            </a:r>
          </a:p>
          <a:p>
            <a:r>
              <a:rPr lang="en-US" dirty="0"/>
              <a:t>Cotton/Wicking Material</a:t>
            </a:r>
          </a:p>
          <a:p>
            <a:r>
              <a:rPr lang="en-US" dirty="0"/>
              <a:t>Wire</a:t>
            </a:r>
          </a:p>
          <a:p>
            <a:r>
              <a:rPr lang="en-US" dirty="0"/>
              <a:t>Tools</a:t>
            </a:r>
          </a:p>
          <a:p>
            <a:pPr lvl="1"/>
            <a:r>
              <a:rPr lang="en-US" dirty="0"/>
              <a:t>Resistance reader</a:t>
            </a:r>
          </a:p>
          <a:p>
            <a:pPr lvl="1"/>
            <a:r>
              <a:rPr lang="en-US" dirty="0"/>
              <a:t>Screwdrivers</a:t>
            </a:r>
          </a:p>
          <a:p>
            <a:pPr lvl="1"/>
            <a:r>
              <a:rPr lang="en-US" dirty="0"/>
              <a:t>Flush wire cutters (Micro Shear Flush Cutter with Lead Retainer) </a:t>
            </a:r>
          </a:p>
          <a:p>
            <a:pPr lvl="1"/>
            <a:r>
              <a:rPr lang="en-US" dirty="0"/>
              <a:t>Scissors</a:t>
            </a:r>
          </a:p>
          <a:p>
            <a:pPr lvl="1"/>
            <a:r>
              <a:rPr lang="en-US" dirty="0"/>
              <a:t>Ceramic Tweezers</a:t>
            </a:r>
          </a:p>
          <a:p>
            <a:pPr lvl="1"/>
            <a:r>
              <a:rPr lang="en-US" dirty="0"/>
              <a:t>Needle nose pliers</a:t>
            </a:r>
          </a:p>
          <a:p>
            <a:r>
              <a:rPr lang="en-US" dirty="0"/>
              <a:t>Patience!  </a:t>
            </a:r>
            <a:r>
              <a:rPr lang="en-US" dirty="0">
                <a:sym typeface="Wingdings" panose="05000000000000000000" pitchFamily="2" charset="2"/>
              </a:rPr>
              <a:t> </a:t>
            </a:r>
            <a:endParaRPr lang="en-US" dirty="0"/>
          </a:p>
        </p:txBody>
      </p:sp>
      <p:sp>
        <p:nvSpPr>
          <p:cNvPr id="3" name="Date Placeholder 2">
            <a:extLst>
              <a:ext uri="{FF2B5EF4-FFF2-40B4-BE49-F238E27FC236}">
                <a16:creationId xmlns:a16="http://schemas.microsoft.com/office/drawing/2014/main" id="{D4E251AE-A53D-4AC2-9469-F325A7289829}"/>
              </a:ext>
            </a:extLst>
          </p:cNvPr>
          <p:cNvSpPr>
            <a:spLocks noGrp="1"/>
          </p:cNvSpPr>
          <p:nvPr>
            <p:ph type="dt" sz="half" idx="10"/>
          </p:nvPr>
        </p:nvSpPr>
        <p:spPr/>
        <p:txBody>
          <a:bodyPr/>
          <a:lstStyle/>
          <a:p>
            <a:fld id="{19E0513D-25C0-49B8-807A-BFFFB726D8F7}" type="datetime1">
              <a:rPr lang="en-US" smtClean="0"/>
              <a:t>3/12/2019</a:t>
            </a:fld>
            <a:endParaRPr lang="en-US" dirty="0"/>
          </a:p>
        </p:txBody>
      </p:sp>
      <p:sp>
        <p:nvSpPr>
          <p:cNvPr id="4" name="Slide Number Placeholder 3">
            <a:extLst>
              <a:ext uri="{FF2B5EF4-FFF2-40B4-BE49-F238E27FC236}">
                <a16:creationId xmlns:a16="http://schemas.microsoft.com/office/drawing/2014/main" id="{A2BA410B-FD31-43CC-80BA-8D9A5848D512}"/>
              </a:ext>
            </a:extLst>
          </p:cNvPr>
          <p:cNvSpPr>
            <a:spLocks noGrp="1"/>
          </p:cNvSpPr>
          <p:nvPr>
            <p:ph type="sldNum" sz="quarter" idx="12"/>
          </p:nvPr>
        </p:nvSpPr>
        <p:spPr/>
        <p:txBody>
          <a:bodyPr/>
          <a:lstStyle/>
          <a:p>
            <a:fld id="{6D22F896-40B5-4ADD-8801-0D06FADFA095}" type="slidenum">
              <a:rPr lang="en-US" smtClean="0"/>
              <a:t>55</a:t>
            </a:fld>
            <a:endParaRPr lang="en-US" dirty="0"/>
          </a:p>
        </p:txBody>
      </p:sp>
      <p:sp>
        <p:nvSpPr>
          <p:cNvPr id="6" name="Footer Placeholder 5">
            <a:extLst>
              <a:ext uri="{FF2B5EF4-FFF2-40B4-BE49-F238E27FC236}">
                <a16:creationId xmlns:a16="http://schemas.microsoft.com/office/drawing/2014/main" id="{6ABCE804-1B0B-4A9C-AE8D-585674163B9C}"/>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26714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1449805" y="118398"/>
            <a:ext cx="9292389" cy="1293028"/>
          </a:xfrm>
        </p:spPr>
        <p:txBody>
          <a:bodyPr>
            <a:normAutofit/>
          </a:bodyPr>
          <a:lstStyle/>
          <a:p>
            <a:r>
              <a:rPr lang="en-US" dirty="0"/>
              <a:t>Building</a:t>
            </a:r>
          </a:p>
        </p:txBody>
      </p:sp>
      <p:sp>
        <p:nvSpPr>
          <p:cNvPr id="5" name="Content Placeholder 4">
            <a:extLst>
              <a:ext uri="{FF2B5EF4-FFF2-40B4-BE49-F238E27FC236}">
                <a16:creationId xmlns:a16="http://schemas.microsoft.com/office/drawing/2014/main" id="{85ABFD83-CB49-4E38-9274-6B3E7DC308FB}"/>
              </a:ext>
            </a:extLst>
          </p:cNvPr>
          <p:cNvSpPr>
            <a:spLocks noGrp="1"/>
          </p:cNvSpPr>
          <p:nvPr>
            <p:ph idx="1"/>
          </p:nvPr>
        </p:nvSpPr>
        <p:spPr>
          <a:xfrm>
            <a:off x="685799" y="1159635"/>
            <a:ext cx="10820400" cy="3809160"/>
          </a:xfrm>
        </p:spPr>
        <p:txBody>
          <a:bodyPr>
            <a:normAutofit fontScale="92500" lnSpcReduction="20000"/>
          </a:bodyPr>
          <a:lstStyle/>
          <a:p>
            <a:pPr marL="0" indent="0">
              <a:buNone/>
            </a:pPr>
            <a:r>
              <a:rPr lang="en-US" dirty="0"/>
              <a:t>SUGGESTIONS</a:t>
            </a:r>
          </a:p>
          <a:p>
            <a:pPr marL="0" indent="0">
              <a:buNone/>
            </a:pPr>
            <a:endParaRPr lang="en-US" dirty="0"/>
          </a:p>
          <a:p>
            <a:r>
              <a:rPr lang="en-US" dirty="0"/>
              <a:t>Coil Master DIY Kit V3 - $43.99 from </a:t>
            </a:r>
            <a:r>
              <a:rPr lang="en-US" dirty="0" err="1"/>
              <a:t>MyVaporStore</a:t>
            </a:r>
            <a:endParaRPr lang="en-US" dirty="0"/>
          </a:p>
          <a:p>
            <a:r>
              <a:rPr lang="en-US" dirty="0"/>
              <a:t>Wire – Specific for vaping OR </a:t>
            </a:r>
            <a:r>
              <a:rPr lang="en-US" dirty="0" err="1"/>
              <a:t>Temco</a:t>
            </a:r>
            <a:r>
              <a:rPr lang="en-US" dirty="0"/>
              <a:t> from </a:t>
            </a:r>
            <a:r>
              <a:rPr lang="en-US" dirty="0" err="1"/>
              <a:t>Ebay</a:t>
            </a:r>
            <a:endParaRPr lang="en-US" dirty="0"/>
          </a:p>
          <a:p>
            <a:pPr lvl="1"/>
            <a:r>
              <a:rPr lang="en-US" dirty="0"/>
              <a:t>100ft 26 gauge </a:t>
            </a:r>
            <a:r>
              <a:rPr lang="en-US" dirty="0" err="1"/>
              <a:t>Kanthal</a:t>
            </a:r>
            <a:r>
              <a:rPr lang="en-US" dirty="0"/>
              <a:t> - $7.39</a:t>
            </a:r>
          </a:p>
          <a:p>
            <a:pPr lvl="1"/>
            <a:r>
              <a:rPr lang="en-US" dirty="0"/>
              <a:t>100ft 26 gauge SS316L - $5.95</a:t>
            </a:r>
          </a:p>
          <a:p>
            <a:r>
              <a:rPr lang="en-US" dirty="0"/>
              <a:t>Cotton – Specific for vaping OR Japanese Organic Unbleached Cotton – Amazon/</a:t>
            </a:r>
            <a:r>
              <a:rPr lang="en-US" dirty="0" err="1"/>
              <a:t>Ebay</a:t>
            </a:r>
            <a:endParaRPr lang="en-US" dirty="0"/>
          </a:p>
          <a:p>
            <a:pPr lvl="1"/>
            <a:r>
              <a:rPr lang="en-US" dirty="0"/>
              <a:t>60 sheets Koh Gen Do – Amazon - $15.00</a:t>
            </a:r>
          </a:p>
          <a:p>
            <a:pPr lvl="1"/>
            <a:r>
              <a:rPr lang="en-US" dirty="0"/>
              <a:t>180 sheets </a:t>
            </a:r>
            <a:r>
              <a:rPr lang="en-US" dirty="0" err="1"/>
              <a:t>Muji</a:t>
            </a:r>
            <a:r>
              <a:rPr lang="en-US" dirty="0"/>
              <a:t> – Amazon – $6.48</a:t>
            </a:r>
          </a:p>
          <a:p>
            <a:r>
              <a:rPr lang="en-US" dirty="0" err="1"/>
              <a:t>Xuron</a:t>
            </a:r>
            <a:r>
              <a:rPr lang="en-US" dirty="0"/>
              <a:t> - 410ASF Micro-Shear® Flush Cutter - $12.98 </a:t>
            </a:r>
            <a:r>
              <a:rPr lang="en-US" dirty="0" err="1"/>
              <a:t>Ebay</a:t>
            </a:r>
            <a:endParaRPr lang="en-US" dirty="0"/>
          </a:p>
          <a:p>
            <a:r>
              <a:rPr lang="en-US" dirty="0" err="1"/>
              <a:t>Beadalon</a:t>
            </a:r>
            <a:r>
              <a:rPr lang="en-US" dirty="0"/>
              <a:t> Artistic Wire SPOOL TAMER – </a:t>
            </a:r>
            <a:r>
              <a:rPr lang="en-US" dirty="0" err="1"/>
              <a:t>Ebay</a:t>
            </a:r>
            <a:r>
              <a:rPr lang="en-US" dirty="0"/>
              <a:t> - $12.35 for a 25-pack</a:t>
            </a:r>
          </a:p>
          <a:p>
            <a:pPr marL="0" indent="0">
              <a:buNone/>
            </a:pPr>
            <a:endParaRPr lang="en-US" dirty="0"/>
          </a:p>
        </p:txBody>
      </p:sp>
      <p:pic>
        <p:nvPicPr>
          <p:cNvPr id="4" name="Picture 3">
            <a:extLst>
              <a:ext uri="{FF2B5EF4-FFF2-40B4-BE49-F238E27FC236}">
                <a16:creationId xmlns:a16="http://schemas.microsoft.com/office/drawing/2014/main" id="{C456379A-E13A-4C33-AD08-42841B68B93A}"/>
              </a:ext>
            </a:extLst>
          </p:cNvPr>
          <p:cNvPicPr>
            <a:picLocks noChangeAspect="1"/>
          </p:cNvPicPr>
          <p:nvPr/>
        </p:nvPicPr>
        <p:blipFill>
          <a:blip r:embed="rId2"/>
          <a:stretch>
            <a:fillRect/>
          </a:stretch>
        </p:blipFill>
        <p:spPr>
          <a:xfrm>
            <a:off x="236024" y="5215154"/>
            <a:ext cx="3154732" cy="1524448"/>
          </a:xfrm>
          <a:prstGeom prst="rect">
            <a:avLst/>
          </a:prstGeom>
        </p:spPr>
      </p:pic>
      <p:pic>
        <p:nvPicPr>
          <p:cNvPr id="7" name="Picture 6">
            <a:extLst>
              <a:ext uri="{FF2B5EF4-FFF2-40B4-BE49-F238E27FC236}">
                <a16:creationId xmlns:a16="http://schemas.microsoft.com/office/drawing/2014/main" id="{F1506CD2-B7D2-443C-B997-1C44553CD14F}"/>
              </a:ext>
            </a:extLst>
          </p:cNvPr>
          <p:cNvPicPr>
            <a:picLocks noChangeAspect="1"/>
          </p:cNvPicPr>
          <p:nvPr/>
        </p:nvPicPr>
        <p:blipFill>
          <a:blip r:embed="rId3"/>
          <a:stretch>
            <a:fillRect/>
          </a:stretch>
        </p:blipFill>
        <p:spPr>
          <a:xfrm>
            <a:off x="3733660" y="5201345"/>
            <a:ext cx="2285040" cy="1524448"/>
          </a:xfrm>
          <a:prstGeom prst="rect">
            <a:avLst/>
          </a:prstGeom>
        </p:spPr>
      </p:pic>
      <p:pic>
        <p:nvPicPr>
          <p:cNvPr id="9" name="Picture 8">
            <a:extLst>
              <a:ext uri="{FF2B5EF4-FFF2-40B4-BE49-F238E27FC236}">
                <a16:creationId xmlns:a16="http://schemas.microsoft.com/office/drawing/2014/main" id="{6BE76466-7212-4B18-94A5-D96DBE18333B}"/>
              </a:ext>
            </a:extLst>
          </p:cNvPr>
          <p:cNvPicPr>
            <a:picLocks noChangeAspect="1"/>
          </p:cNvPicPr>
          <p:nvPr/>
        </p:nvPicPr>
        <p:blipFill>
          <a:blip r:embed="rId4"/>
          <a:stretch>
            <a:fillRect/>
          </a:stretch>
        </p:blipFill>
        <p:spPr>
          <a:xfrm>
            <a:off x="6361604" y="5206927"/>
            <a:ext cx="1740487" cy="1518865"/>
          </a:xfrm>
          <a:prstGeom prst="rect">
            <a:avLst/>
          </a:prstGeom>
        </p:spPr>
      </p:pic>
      <p:pic>
        <p:nvPicPr>
          <p:cNvPr id="6" name="Picture 5">
            <a:extLst>
              <a:ext uri="{FF2B5EF4-FFF2-40B4-BE49-F238E27FC236}">
                <a16:creationId xmlns:a16="http://schemas.microsoft.com/office/drawing/2014/main" id="{9860EF32-2A68-4757-8B2B-7E106DC4A4D5}"/>
              </a:ext>
            </a:extLst>
          </p:cNvPr>
          <p:cNvPicPr>
            <a:picLocks noChangeAspect="1"/>
          </p:cNvPicPr>
          <p:nvPr/>
        </p:nvPicPr>
        <p:blipFill>
          <a:blip r:embed="rId5"/>
          <a:stretch>
            <a:fillRect/>
          </a:stretch>
        </p:blipFill>
        <p:spPr>
          <a:xfrm>
            <a:off x="8444995" y="5190681"/>
            <a:ext cx="1121579" cy="1529426"/>
          </a:xfrm>
          <a:prstGeom prst="rect">
            <a:avLst/>
          </a:prstGeom>
        </p:spPr>
      </p:pic>
      <p:pic>
        <p:nvPicPr>
          <p:cNvPr id="10" name="Picture 9">
            <a:extLst>
              <a:ext uri="{FF2B5EF4-FFF2-40B4-BE49-F238E27FC236}">
                <a16:creationId xmlns:a16="http://schemas.microsoft.com/office/drawing/2014/main" id="{79AE6B59-85F6-41E6-B389-3396D0CCF99B}"/>
              </a:ext>
            </a:extLst>
          </p:cNvPr>
          <p:cNvPicPr>
            <a:picLocks noChangeAspect="1"/>
          </p:cNvPicPr>
          <p:nvPr/>
        </p:nvPicPr>
        <p:blipFill>
          <a:blip r:embed="rId6"/>
          <a:stretch>
            <a:fillRect/>
          </a:stretch>
        </p:blipFill>
        <p:spPr>
          <a:xfrm>
            <a:off x="9909476" y="5216551"/>
            <a:ext cx="2030734" cy="1523051"/>
          </a:xfrm>
          <a:prstGeom prst="rect">
            <a:avLst/>
          </a:prstGeom>
        </p:spPr>
      </p:pic>
      <p:sp>
        <p:nvSpPr>
          <p:cNvPr id="3" name="Date Placeholder 2">
            <a:extLst>
              <a:ext uri="{FF2B5EF4-FFF2-40B4-BE49-F238E27FC236}">
                <a16:creationId xmlns:a16="http://schemas.microsoft.com/office/drawing/2014/main" id="{7600B971-C9EC-4451-BEE1-EC5E885BF723}"/>
              </a:ext>
            </a:extLst>
          </p:cNvPr>
          <p:cNvSpPr>
            <a:spLocks noGrp="1"/>
          </p:cNvSpPr>
          <p:nvPr>
            <p:ph type="dt" sz="half" idx="10"/>
          </p:nvPr>
        </p:nvSpPr>
        <p:spPr/>
        <p:txBody>
          <a:bodyPr/>
          <a:lstStyle/>
          <a:p>
            <a:fld id="{7037C2E1-A340-4E35-8269-A96CED18563D}" type="datetime1">
              <a:rPr lang="en-US" smtClean="0"/>
              <a:t>3/12/2019</a:t>
            </a:fld>
            <a:endParaRPr lang="en-US" dirty="0"/>
          </a:p>
        </p:txBody>
      </p:sp>
      <p:sp>
        <p:nvSpPr>
          <p:cNvPr id="8" name="Slide Number Placeholder 7">
            <a:extLst>
              <a:ext uri="{FF2B5EF4-FFF2-40B4-BE49-F238E27FC236}">
                <a16:creationId xmlns:a16="http://schemas.microsoft.com/office/drawing/2014/main" id="{D548C710-EBDD-46ED-844B-0CB5D13E0927}"/>
              </a:ext>
            </a:extLst>
          </p:cNvPr>
          <p:cNvSpPr>
            <a:spLocks noGrp="1"/>
          </p:cNvSpPr>
          <p:nvPr>
            <p:ph type="sldNum" sz="quarter" idx="12"/>
          </p:nvPr>
        </p:nvSpPr>
        <p:spPr/>
        <p:txBody>
          <a:bodyPr/>
          <a:lstStyle/>
          <a:p>
            <a:fld id="{6D22F896-40B5-4ADD-8801-0D06FADFA095}" type="slidenum">
              <a:rPr lang="en-US" smtClean="0"/>
              <a:t>56</a:t>
            </a:fld>
            <a:endParaRPr lang="en-US" dirty="0"/>
          </a:p>
        </p:txBody>
      </p:sp>
      <p:sp>
        <p:nvSpPr>
          <p:cNvPr id="11" name="Footer Placeholder 10">
            <a:extLst>
              <a:ext uri="{FF2B5EF4-FFF2-40B4-BE49-F238E27FC236}">
                <a16:creationId xmlns:a16="http://schemas.microsoft.com/office/drawing/2014/main" id="{F438FB83-F438-4178-9189-EF53D481A514}"/>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34080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4884915" y="2057401"/>
            <a:ext cx="4631969" cy="3735459"/>
          </a:xfrm>
          <a:prstGeom prst="rect">
            <a:avLst/>
          </a:prstGeom>
        </p:spPr>
      </p:pic>
      <p:sp>
        <p:nvSpPr>
          <p:cNvPr id="4" name="Title 1">
            <a:extLst>
              <a:ext uri="{FF2B5EF4-FFF2-40B4-BE49-F238E27FC236}">
                <a16:creationId xmlns:a16="http://schemas.microsoft.com/office/drawing/2014/main" id="{352C8659-675B-43E6-9D68-92914A469A1D}"/>
              </a:ext>
            </a:extLst>
          </p:cNvPr>
          <p:cNvSpPr txBox="1">
            <a:spLocks/>
          </p:cNvSpPr>
          <p:nvPr/>
        </p:nvSpPr>
        <p:spPr>
          <a:xfrm>
            <a:off x="1076921" y="2154387"/>
            <a:ext cx="4307305"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2800" b="1" i="1" dirty="0"/>
              <a:t>More Coming Soon!</a:t>
            </a:r>
          </a:p>
        </p:txBody>
      </p:sp>
      <p:sp>
        <p:nvSpPr>
          <p:cNvPr id="3" name="Date Placeholder 2">
            <a:extLst>
              <a:ext uri="{FF2B5EF4-FFF2-40B4-BE49-F238E27FC236}">
                <a16:creationId xmlns:a16="http://schemas.microsoft.com/office/drawing/2014/main" id="{75664501-FDCD-49ED-892E-1BECD0CCB064}"/>
              </a:ext>
            </a:extLst>
          </p:cNvPr>
          <p:cNvSpPr>
            <a:spLocks noGrp="1"/>
          </p:cNvSpPr>
          <p:nvPr>
            <p:ph type="dt" sz="half" idx="10"/>
          </p:nvPr>
        </p:nvSpPr>
        <p:spPr/>
        <p:txBody>
          <a:bodyPr/>
          <a:lstStyle/>
          <a:p>
            <a:fld id="{F841436A-D187-4D0C-AB3F-F4CB8B516BEC}" type="datetime1">
              <a:rPr lang="en-US" smtClean="0"/>
              <a:t>3/12/2019</a:t>
            </a:fld>
            <a:endParaRPr lang="en-US" dirty="0"/>
          </a:p>
        </p:txBody>
      </p:sp>
      <p:sp>
        <p:nvSpPr>
          <p:cNvPr id="6" name="Slide Number Placeholder 5">
            <a:extLst>
              <a:ext uri="{FF2B5EF4-FFF2-40B4-BE49-F238E27FC236}">
                <a16:creationId xmlns:a16="http://schemas.microsoft.com/office/drawing/2014/main" id="{B8773DCA-321D-4ACD-9A9D-5D88B704B200}"/>
              </a:ext>
            </a:extLst>
          </p:cNvPr>
          <p:cNvSpPr>
            <a:spLocks noGrp="1"/>
          </p:cNvSpPr>
          <p:nvPr>
            <p:ph type="sldNum" sz="quarter" idx="12"/>
          </p:nvPr>
        </p:nvSpPr>
        <p:spPr/>
        <p:txBody>
          <a:bodyPr/>
          <a:lstStyle/>
          <a:p>
            <a:fld id="{6D22F896-40B5-4ADD-8801-0D06FADFA095}" type="slidenum">
              <a:rPr lang="en-US" smtClean="0"/>
              <a:t>57</a:t>
            </a:fld>
            <a:endParaRPr lang="en-US" dirty="0"/>
          </a:p>
        </p:txBody>
      </p:sp>
      <p:sp>
        <p:nvSpPr>
          <p:cNvPr id="7" name="Footer Placeholder 6">
            <a:extLst>
              <a:ext uri="{FF2B5EF4-FFF2-40B4-BE49-F238E27FC236}">
                <a16:creationId xmlns:a16="http://schemas.microsoft.com/office/drawing/2014/main" id="{2CAD5030-475F-42BE-A13B-328E5CD23133}"/>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772294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normAutofit fontScale="92500" lnSpcReduction="10000"/>
          </a:bodyPr>
          <a:lstStyle/>
          <a:p>
            <a:pPr marL="0" indent="0">
              <a:buNone/>
            </a:pPr>
            <a:r>
              <a:rPr lang="en-US" sz="2400" b="1" dirty="0"/>
              <a:t>WHAT IS IT?</a:t>
            </a:r>
          </a:p>
          <a:p>
            <a:pPr marL="0" indent="0">
              <a:buNone/>
            </a:pPr>
            <a:endParaRPr lang="en-US" dirty="0"/>
          </a:p>
          <a:p>
            <a:r>
              <a:rPr lang="en-US" dirty="0"/>
              <a:t>Introduced by </a:t>
            </a:r>
            <a:r>
              <a:rPr lang="en-US" dirty="0" err="1"/>
              <a:t>Evolv</a:t>
            </a:r>
            <a:r>
              <a:rPr lang="en-US" dirty="0"/>
              <a:t> (</a:t>
            </a:r>
            <a:r>
              <a:rPr lang="en-US" dirty="0">
                <a:hlinkClick r:id="rId3"/>
              </a:rPr>
              <a:t>www.evolvapor.com</a:t>
            </a:r>
            <a:r>
              <a:rPr lang="en-US" dirty="0"/>
              <a:t>) in 2014 it was a way to control the temperature of the coil for safety, consistency, and avoiding “dry hits”.</a:t>
            </a:r>
          </a:p>
          <a:p>
            <a:r>
              <a:rPr lang="en-US" dirty="0"/>
              <a:t>Original coil material to use temperature control was NI200.</a:t>
            </a:r>
          </a:p>
          <a:p>
            <a:r>
              <a:rPr lang="en-US" dirty="0"/>
              <a:t>First board to support Temperature Control was the </a:t>
            </a:r>
            <a:r>
              <a:rPr lang="en-US" dirty="0" err="1"/>
              <a:t>Evolv</a:t>
            </a:r>
            <a:r>
              <a:rPr lang="en-US" dirty="0"/>
              <a:t> DNA-40.</a:t>
            </a:r>
          </a:p>
          <a:p>
            <a:r>
              <a:rPr lang="en-US" dirty="0"/>
              <a:t>This is the second time </a:t>
            </a:r>
            <a:r>
              <a:rPr lang="en-US" dirty="0" err="1"/>
              <a:t>Evolv</a:t>
            </a:r>
            <a:r>
              <a:rPr lang="en-US" dirty="0"/>
              <a:t> has changed the vape scene.  The first time was the introduction of the Darwin in 2010 which moved the industry away from adjusting in Voltage and moved to adjusting in Wattage.  The Darwin was capable of 12.7 Watts maximum!</a:t>
            </a:r>
          </a:p>
        </p:txBody>
      </p:sp>
      <p:pic>
        <p:nvPicPr>
          <p:cNvPr id="7" name="Picture 6">
            <a:extLst>
              <a:ext uri="{FF2B5EF4-FFF2-40B4-BE49-F238E27FC236}">
                <a16:creationId xmlns:a16="http://schemas.microsoft.com/office/drawing/2014/main" id="{5901ABAF-F588-4C9E-A98E-59AEDFCE4340}"/>
              </a:ext>
            </a:extLst>
          </p:cNvPr>
          <p:cNvPicPr>
            <a:picLocks noChangeAspect="1"/>
          </p:cNvPicPr>
          <p:nvPr/>
        </p:nvPicPr>
        <p:blipFill>
          <a:blip r:embed="rId4"/>
          <a:stretch>
            <a:fillRect/>
          </a:stretch>
        </p:blipFill>
        <p:spPr>
          <a:xfrm>
            <a:off x="6909055" y="4952231"/>
            <a:ext cx="2063496" cy="1713230"/>
          </a:xfrm>
          <a:prstGeom prst="rect">
            <a:avLst/>
          </a:prstGeom>
        </p:spPr>
      </p:pic>
      <p:pic>
        <p:nvPicPr>
          <p:cNvPr id="9" name="Picture 8">
            <a:extLst>
              <a:ext uri="{FF2B5EF4-FFF2-40B4-BE49-F238E27FC236}">
                <a16:creationId xmlns:a16="http://schemas.microsoft.com/office/drawing/2014/main" id="{DEEBDA78-D965-478C-A2F3-9717652F17F2}"/>
              </a:ext>
            </a:extLst>
          </p:cNvPr>
          <p:cNvPicPr>
            <a:picLocks noChangeAspect="1"/>
          </p:cNvPicPr>
          <p:nvPr/>
        </p:nvPicPr>
        <p:blipFill>
          <a:blip r:embed="rId5"/>
          <a:stretch>
            <a:fillRect/>
          </a:stretch>
        </p:blipFill>
        <p:spPr>
          <a:xfrm>
            <a:off x="2718817" y="4952231"/>
            <a:ext cx="2564130" cy="1709420"/>
          </a:xfrm>
          <a:prstGeom prst="rect">
            <a:avLst/>
          </a:prstGeom>
        </p:spPr>
      </p:pic>
      <p:sp>
        <p:nvSpPr>
          <p:cNvPr id="3" name="Date Placeholder 2">
            <a:extLst>
              <a:ext uri="{FF2B5EF4-FFF2-40B4-BE49-F238E27FC236}">
                <a16:creationId xmlns:a16="http://schemas.microsoft.com/office/drawing/2014/main" id="{A1B0D73C-B4EB-4A81-BAE3-D021B0130CFA}"/>
              </a:ext>
            </a:extLst>
          </p:cNvPr>
          <p:cNvSpPr>
            <a:spLocks noGrp="1"/>
          </p:cNvSpPr>
          <p:nvPr>
            <p:ph type="dt" sz="half" idx="10"/>
          </p:nvPr>
        </p:nvSpPr>
        <p:spPr/>
        <p:txBody>
          <a:bodyPr/>
          <a:lstStyle/>
          <a:p>
            <a:fld id="{DE2CDD8A-40F8-4676-AFA1-E18499D42A80}" type="datetime1">
              <a:rPr lang="en-US" smtClean="0"/>
              <a:t>3/12/2019</a:t>
            </a:fld>
            <a:endParaRPr lang="en-US" dirty="0"/>
          </a:p>
        </p:txBody>
      </p:sp>
      <p:sp>
        <p:nvSpPr>
          <p:cNvPr id="4" name="Slide Number Placeholder 3">
            <a:extLst>
              <a:ext uri="{FF2B5EF4-FFF2-40B4-BE49-F238E27FC236}">
                <a16:creationId xmlns:a16="http://schemas.microsoft.com/office/drawing/2014/main" id="{C390703C-08D3-45ED-9534-096DA42143D8}"/>
              </a:ext>
            </a:extLst>
          </p:cNvPr>
          <p:cNvSpPr>
            <a:spLocks noGrp="1"/>
          </p:cNvSpPr>
          <p:nvPr>
            <p:ph type="sldNum" sz="quarter" idx="12"/>
          </p:nvPr>
        </p:nvSpPr>
        <p:spPr/>
        <p:txBody>
          <a:bodyPr/>
          <a:lstStyle/>
          <a:p>
            <a:fld id="{6D22F896-40B5-4ADD-8801-0D06FADFA095}" type="slidenum">
              <a:rPr lang="en-US" smtClean="0"/>
              <a:t>58</a:t>
            </a:fld>
            <a:endParaRPr lang="en-US" dirty="0"/>
          </a:p>
        </p:txBody>
      </p:sp>
      <p:sp>
        <p:nvSpPr>
          <p:cNvPr id="8" name="Footer Placeholder 7">
            <a:extLst>
              <a:ext uri="{FF2B5EF4-FFF2-40B4-BE49-F238E27FC236}">
                <a16:creationId xmlns:a16="http://schemas.microsoft.com/office/drawing/2014/main" id="{327D0D74-6F74-4511-8A3A-0329C76A92B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129641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4776939"/>
          </a:xfrm>
        </p:spPr>
        <p:txBody>
          <a:bodyPr>
            <a:normAutofit/>
          </a:bodyPr>
          <a:lstStyle/>
          <a:p>
            <a:pPr marL="0" indent="0">
              <a:buNone/>
            </a:pPr>
            <a:r>
              <a:rPr lang="en-US" sz="2400" b="1" dirty="0"/>
              <a:t>HOW DOES IT WORK?</a:t>
            </a:r>
          </a:p>
          <a:p>
            <a:pPr marL="0" indent="0">
              <a:buNone/>
            </a:pPr>
            <a:endParaRPr lang="en-US" dirty="0"/>
          </a:p>
          <a:p>
            <a:r>
              <a:rPr lang="en-US" dirty="0"/>
              <a:t>Temperature control works by measuring the change of resistance in the coil as the coil heats up. </a:t>
            </a:r>
          </a:p>
          <a:p>
            <a:r>
              <a:rPr lang="en-US" dirty="0"/>
              <a:t>Knowing the starting resistance of the coil and the baseline temperature it’s able to assume the temperature of the coil based on the resistance increase.</a:t>
            </a:r>
          </a:p>
          <a:p>
            <a:pPr lvl="1"/>
            <a:r>
              <a:rPr lang="en-US" dirty="0"/>
              <a:t>This is why it’s very important to mate a cool atomizer with a cool mod when setting up for temperature control. </a:t>
            </a:r>
          </a:p>
          <a:p>
            <a:pPr lvl="1"/>
            <a:r>
              <a:rPr lang="en-US" dirty="0"/>
              <a:t>Since different wires resistance’s change differently as they heat up, this is why it’s important to set the wire on the device you’re using.  (TCR – Temperature Coefficient of Resistance)</a:t>
            </a:r>
          </a:p>
        </p:txBody>
      </p:sp>
      <p:sp>
        <p:nvSpPr>
          <p:cNvPr id="3" name="Date Placeholder 2">
            <a:extLst>
              <a:ext uri="{FF2B5EF4-FFF2-40B4-BE49-F238E27FC236}">
                <a16:creationId xmlns:a16="http://schemas.microsoft.com/office/drawing/2014/main" id="{30895903-E5A1-43C8-9B4E-11B10D3D4888}"/>
              </a:ext>
            </a:extLst>
          </p:cNvPr>
          <p:cNvSpPr>
            <a:spLocks noGrp="1"/>
          </p:cNvSpPr>
          <p:nvPr>
            <p:ph type="dt" sz="half" idx="10"/>
          </p:nvPr>
        </p:nvSpPr>
        <p:spPr/>
        <p:txBody>
          <a:bodyPr/>
          <a:lstStyle/>
          <a:p>
            <a:fld id="{C4719CB1-39D5-4CA5-BA76-35FE5EB3F55F}" type="datetime1">
              <a:rPr lang="en-US" smtClean="0"/>
              <a:t>3/12/2019</a:t>
            </a:fld>
            <a:endParaRPr lang="en-US" dirty="0"/>
          </a:p>
        </p:txBody>
      </p:sp>
      <p:sp>
        <p:nvSpPr>
          <p:cNvPr id="4" name="Slide Number Placeholder 3">
            <a:extLst>
              <a:ext uri="{FF2B5EF4-FFF2-40B4-BE49-F238E27FC236}">
                <a16:creationId xmlns:a16="http://schemas.microsoft.com/office/drawing/2014/main" id="{89C6FF59-3D49-4027-8183-A701B7E57C69}"/>
              </a:ext>
            </a:extLst>
          </p:cNvPr>
          <p:cNvSpPr>
            <a:spLocks noGrp="1"/>
          </p:cNvSpPr>
          <p:nvPr>
            <p:ph type="sldNum" sz="quarter" idx="12"/>
          </p:nvPr>
        </p:nvSpPr>
        <p:spPr/>
        <p:txBody>
          <a:bodyPr/>
          <a:lstStyle/>
          <a:p>
            <a:fld id="{6D22F896-40B5-4ADD-8801-0D06FADFA095}" type="slidenum">
              <a:rPr lang="en-US" smtClean="0"/>
              <a:t>59</a:t>
            </a:fld>
            <a:endParaRPr lang="en-US" dirty="0"/>
          </a:p>
        </p:txBody>
      </p:sp>
      <p:sp>
        <p:nvSpPr>
          <p:cNvPr id="7" name="Footer Placeholder 6">
            <a:extLst>
              <a:ext uri="{FF2B5EF4-FFF2-40B4-BE49-F238E27FC236}">
                <a16:creationId xmlns:a16="http://schemas.microsoft.com/office/drawing/2014/main" id="{F60569F6-DD9B-46A6-BD7A-9D6A727F5E9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06928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lnSpcReduction="10000"/>
          </a:bodyPr>
          <a:lstStyle/>
          <a:p>
            <a:r>
              <a:rPr lang="en-US" dirty="0"/>
              <a:t>Dr. Scott Gottlieb, Food and Drug Administration (FDA): "If you could take every adult smoker and fully switch them to e-cigarettes, that would have a substantial public health impact."</a:t>
            </a:r>
          </a:p>
          <a:p>
            <a:pPr marL="0" indent="0">
              <a:buNone/>
            </a:pPr>
            <a:r>
              <a:rPr lang="en-US" dirty="0"/>
              <a:t>Source: </a:t>
            </a:r>
            <a:r>
              <a:rPr lang="en-US" dirty="0">
                <a:hlinkClick r:id="rId2"/>
              </a:rPr>
              <a:t>https://twitter.com/SGottliebFDA/status/1094631202491895810</a:t>
            </a:r>
            <a:br>
              <a:rPr lang="en-US" dirty="0"/>
            </a:br>
            <a:endParaRPr lang="en-US" dirty="0"/>
          </a:p>
          <a:p>
            <a:r>
              <a:rPr lang="en-US" dirty="0"/>
              <a:t>Dr. Scott Gottlieb, Food and Drug Administration (FDA): "E-cigarettes may present an important opportunity for adult smokers to transition off combustible tobacco products and onto nicotine delivery products that may not have the same level of </a:t>
            </a:r>
            <a:r>
              <a:rPr lang="en-US" dirty="0" err="1"/>
              <a:t>tisks</a:t>
            </a:r>
            <a:r>
              <a:rPr lang="en-US" dirty="0"/>
              <a:t> associated with them."</a:t>
            </a:r>
          </a:p>
          <a:p>
            <a:pPr marL="0" indent="0">
              <a:buNone/>
            </a:pPr>
            <a:r>
              <a:rPr lang="en-US" dirty="0"/>
              <a:t>Source:  </a:t>
            </a:r>
            <a:r>
              <a:rPr lang="en-US" dirty="0">
                <a:hlinkClick r:id="rId3"/>
              </a:rPr>
              <a:t>https://www.fda.gov/NewsEvents/Newsroom/PressAnnouncements/UCM620185.htm</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B49F2611-5F33-4D83-B918-1910E3B9FF02}" type="datetime1">
              <a:rPr lang="en-US" smtClean="0"/>
              <a:t>3/12/2019</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6" name="Footer Placeholder 5">
            <a:extLst>
              <a:ext uri="{FF2B5EF4-FFF2-40B4-BE49-F238E27FC236}">
                <a16:creationId xmlns:a16="http://schemas.microsoft.com/office/drawing/2014/main" id="{DDA65821-82AD-4663-A437-B6474F9DC2B2}"/>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4935564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lstStyle/>
          <a:p>
            <a:pPr marL="0" indent="0">
              <a:buNone/>
            </a:pPr>
            <a:r>
              <a:rPr lang="en-US" sz="2400" b="1" dirty="0"/>
              <a:t>WHAT I INITIALLY THOUGHT ABOUT IT</a:t>
            </a:r>
          </a:p>
          <a:p>
            <a:pPr marL="0" indent="0">
              <a:buNone/>
            </a:pPr>
            <a:endParaRPr lang="en-US" dirty="0"/>
          </a:p>
          <a:p>
            <a:r>
              <a:rPr lang="en-US" dirty="0"/>
              <a:t>Dry coil vaping in Vegas!</a:t>
            </a:r>
          </a:p>
          <a:p>
            <a:r>
              <a:rPr lang="en-US" dirty="0"/>
              <a:t>WOW!!!</a:t>
            </a:r>
          </a:p>
          <a:p>
            <a:r>
              <a:rPr lang="en-US" dirty="0"/>
              <a:t>Going to change everything!</a:t>
            </a:r>
          </a:p>
          <a:p>
            <a:r>
              <a:rPr lang="en-US" dirty="0"/>
              <a:t>Liquids with temperature recommendations!</a:t>
            </a:r>
          </a:p>
        </p:txBody>
      </p:sp>
      <p:sp>
        <p:nvSpPr>
          <p:cNvPr id="3" name="Date Placeholder 2">
            <a:extLst>
              <a:ext uri="{FF2B5EF4-FFF2-40B4-BE49-F238E27FC236}">
                <a16:creationId xmlns:a16="http://schemas.microsoft.com/office/drawing/2014/main" id="{FC6B090C-966D-4AB3-A214-0C3EA83D8E75}"/>
              </a:ext>
            </a:extLst>
          </p:cNvPr>
          <p:cNvSpPr>
            <a:spLocks noGrp="1"/>
          </p:cNvSpPr>
          <p:nvPr>
            <p:ph type="dt" sz="half" idx="10"/>
          </p:nvPr>
        </p:nvSpPr>
        <p:spPr/>
        <p:txBody>
          <a:bodyPr/>
          <a:lstStyle/>
          <a:p>
            <a:fld id="{33E336C5-457D-46E5-BDC9-88A130EAF47A}" type="datetime1">
              <a:rPr lang="en-US" smtClean="0"/>
              <a:t>3/12/2019</a:t>
            </a:fld>
            <a:endParaRPr lang="en-US" dirty="0"/>
          </a:p>
        </p:txBody>
      </p:sp>
      <p:sp>
        <p:nvSpPr>
          <p:cNvPr id="4" name="Slide Number Placeholder 3">
            <a:extLst>
              <a:ext uri="{FF2B5EF4-FFF2-40B4-BE49-F238E27FC236}">
                <a16:creationId xmlns:a16="http://schemas.microsoft.com/office/drawing/2014/main" id="{827134CC-35A9-46D2-A03D-9BA812645CAE}"/>
              </a:ext>
            </a:extLst>
          </p:cNvPr>
          <p:cNvSpPr>
            <a:spLocks noGrp="1"/>
          </p:cNvSpPr>
          <p:nvPr>
            <p:ph type="sldNum" sz="quarter" idx="12"/>
          </p:nvPr>
        </p:nvSpPr>
        <p:spPr/>
        <p:txBody>
          <a:bodyPr/>
          <a:lstStyle/>
          <a:p>
            <a:fld id="{6D22F896-40B5-4ADD-8801-0D06FADFA095}" type="slidenum">
              <a:rPr lang="en-US" smtClean="0"/>
              <a:t>60</a:t>
            </a:fld>
            <a:endParaRPr lang="en-US" dirty="0"/>
          </a:p>
        </p:txBody>
      </p:sp>
      <p:sp>
        <p:nvSpPr>
          <p:cNvPr id="7" name="Footer Placeholder 6">
            <a:extLst>
              <a:ext uri="{FF2B5EF4-FFF2-40B4-BE49-F238E27FC236}">
                <a16:creationId xmlns:a16="http://schemas.microsoft.com/office/drawing/2014/main" id="{7511215C-241D-47C3-ABA4-BF6B8B3A458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985182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lstStyle/>
          <a:p>
            <a:pPr marL="0" indent="0">
              <a:buNone/>
            </a:pPr>
            <a:r>
              <a:rPr lang="en-US" sz="2400" b="1" dirty="0"/>
              <a:t>WHAT I NOW THINK ABOUT IT</a:t>
            </a:r>
          </a:p>
          <a:p>
            <a:pPr marL="0" indent="0">
              <a:buNone/>
            </a:pPr>
            <a:endParaRPr lang="en-US" dirty="0"/>
          </a:p>
          <a:p>
            <a:r>
              <a:rPr lang="en-US" dirty="0"/>
              <a:t>Difficult to use</a:t>
            </a:r>
          </a:p>
          <a:p>
            <a:r>
              <a:rPr lang="en-US" dirty="0"/>
              <a:t>Difficult to set-up</a:t>
            </a:r>
          </a:p>
          <a:p>
            <a:r>
              <a:rPr lang="en-US" dirty="0"/>
              <a:t>Inconsistent results over different devices and atomizers</a:t>
            </a:r>
          </a:p>
          <a:p>
            <a:r>
              <a:rPr lang="en-US" dirty="0"/>
              <a:t>Inaccurate</a:t>
            </a:r>
          </a:p>
          <a:p>
            <a:r>
              <a:rPr lang="en-US" dirty="0"/>
              <a:t>Not for beginners</a:t>
            </a:r>
          </a:p>
        </p:txBody>
      </p:sp>
      <p:sp>
        <p:nvSpPr>
          <p:cNvPr id="3" name="Date Placeholder 2">
            <a:extLst>
              <a:ext uri="{FF2B5EF4-FFF2-40B4-BE49-F238E27FC236}">
                <a16:creationId xmlns:a16="http://schemas.microsoft.com/office/drawing/2014/main" id="{2E31515F-C1F2-480F-84FD-C1B3DD6B7D00}"/>
              </a:ext>
            </a:extLst>
          </p:cNvPr>
          <p:cNvSpPr>
            <a:spLocks noGrp="1"/>
          </p:cNvSpPr>
          <p:nvPr>
            <p:ph type="dt" sz="half" idx="10"/>
          </p:nvPr>
        </p:nvSpPr>
        <p:spPr/>
        <p:txBody>
          <a:bodyPr/>
          <a:lstStyle/>
          <a:p>
            <a:fld id="{0ACFFEE9-FCD3-41CC-9B06-6E2A07F16572}" type="datetime1">
              <a:rPr lang="en-US" smtClean="0"/>
              <a:t>3/12/2019</a:t>
            </a:fld>
            <a:endParaRPr lang="en-US" dirty="0"/>
          </a:p>
        </p:txBody>
      </p:sp>
      <p:sp>
        <p:nvSpPr>
          <p:cNvPr id="4" name="Slide Number Placeholder 3">
            <a:extLst>
              <a:ext uri="{FF2B5EF4-FFF2-40B4-BE49-F238E27FC236}">
                <a16:creationId xmlns:a16="http://schemas.microsoft.com/office/drawing/2014/main" id="{BB9285B9-413D-475D-933C-FF2F41BD04E2}"/>
              </a:ext>
            </a:extLst>
          </p:cNvPr>
          <p:cNvSpPr>
            <a:spLocks noGrp="1"/>
          </p:cNvSpPr>
          <p:nvPr>
            <p:ph type="sldNum" sz="quarter" idx="12"/>
          </p:nvPr>
        </p:nvSpPr>
        <p:spPr/>
        <p:txBody>
          <a:bodyPr/>
          <a:lstStyle/>
          <a:p>
            <a:fld id="{6D22F896-40B5-4ADD-8801-0D06FADFA095}" type="slidenum">
              <a:rPr lang="en-US" smtClean="0"/>
              <a:t>61</a:t>
            </a:fld>
            <a:endParaRPr lang="en-US" dirty="0"/>
          </a:p>
        </p:txBody>
      </p:sp>
      <p:sp>
        <p:nvSpPr>
          <p:cNvPr id="7" name="Footer Placeholder 6">
            <a:extLst>
              <a:ext uri="{FF2B5EF4-FFF2-40B4-BE49-F238E27FC236}">
                <a16:creationId xmlns:a16="http://schemas.microsoft.com/office/drawing/2014/main" id="{A69C9078-9504-4CE1-95EF-BBFB59A415E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90600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lstStyle/>
          <a:p>
            <a:pPr marL="0" indent="0">
              <a:buNone/>
            </a:pPr>
            <a:r>
              <a:rPr lang="en-US" sz="2400" b="1" dirty="0"/>
              <a:t>WHY DO I CONTINUE TO USE IT?</a:t>
            </a:r>
          </a:p>
          <a:p>
            <a:pPr marL="0" indent="0">
              <a:buNone/>
            </a:pPr>
            <a:endParaRPr lang="en-US" dirty="0"/>
          </a:p>
          <a:p>
            <a:pPr marL="457200" indent="-457200">
              <a:buFont typeface="+mj-lt"/>
              <a:buAutoNum type="arabicPeriod"/>
            </a:pPr>
            <a:r>
              <a:rPr lang="en-US" dirty="0"/>
              <a:t>Consistent vape</a:t>
            </a:r>
          </a:p>
          <a:p>
            <a:pPr marL="457200" indent="-457200">
              <a:buFont typeface="+mj-lt"/>
              <a:buAutoNum type="arabicPeriod"/>
            </a:pPr>
            <a:r>
              <a:rPr lang="en-US" dirty="0"/>
              <a:t>Fast ramp up without over shooting</a:t>
            </a:r>
          </a:p>
          <a:p>
            <a:pPr marL="457200" indent="-457200">
              <a:buFont typeface="+mj-lt"/>
              <a:buAutoNum type="arabicPeriod"/>
            </a:pPr>
            <a:r>
              <a:rPr lang="en-US" dirty="0"/>
              <a:t>No dry hits when tank is empty</a:t>
            </a:r>
          </a:p>
          <a:p>
            <a:pPr marL="457200" indent="-457200">
              <a:buFont typeface="+mj-lt"/>
              <a:buAutoNum type="arabicPeriod"/>
            </a:pPr>
            <a:r>
              <a:rPr lang="en-US" dirty="0"/>
              <a:t>Avoid bad stuff</a:t>
            </a:r>
          </a:p>
          <a:p>
            <a:pPr marL="457200" indent="-457200">
              <a:buFont typeface="+mj-lt"/>
              <a:buAutoNum type="arabicPeriod"/>
            </a:pPr>
            <a:r>
              <a:rPr lang="en-US" dirty="0"/>
              <a:t>Reduce “flavor creep” when changing flavors</a:t>
            </a:r>
          </a:p>
          <a:p>
            <a:pPr marL="457200" indent="-457200">
              <a:buFont typeface="+mj-lt"/>
              <a:buAutoNum type="arabicPeriod"/>
            </a:pPr>
            <a:r>
              <a:rPr lang="en-US" dirty="0"/>
              <a:t>Increase in coil and wick like</a:t>
            </a:r>
          </a:p>
          <a:p>
            <a:pPr marL="457200" indent="-457200">
              <a:buFont typeface="+mj-lt"/>
              <a:buAutoNum type="arabicPeriod"/>
            </a:pPr>
            <a:endParaRPr lang="en-US" dirty="0"/>
          </a:p>
        </p:txBody>
      </p:sp>
      <p:sp>
        <p:nvSpPr>
          <p:cNvPr id="3" name="Date Placeholder 2">
            <a:extLst>
              <a:ext uri="{FF2B5EF4-FFF2-40B4-BE49-F238E27FC236}">
                <a16:creationId xmlns:a16="http://schemas.microsoft.com/office/drawing/2014/main" id="{B50356FB-054B-48F9-94CC-E2E4975C3C86}"/>
              </a:ext>
            </a:extLst>
          </p:cNvPr>
          <p:cNvSpPr>
            <a:spLocks noGrp="1"/>
          </p:cNvSpPr>
          <p:nvPr>
            <p:ph type="dt" sz="half" idx="10"/>
          </p:nvPr>
        </p:nvSpPr>
        <p:spPr/>
        <p:txBody>
          <a:bodyPr/>
          <a:lstStyle/>
          <a:p>
            <a:fld id="{10F9ABF9-6433-4058-8DED-6C16595E99F3}" type="datetime1">
              <a:rPr lang="en-US" smtClean="0"/>
              <a:t>3/12/2019</a:t>
            </a:fld>
            <a:endParaRPr lang="en-US" dirty="0"/>
          </a:p>
        </p:txBody>
      </p:sp>
      <p:sp>
        <p:nvSpPr>
          <p:cNvPr id="4" name="Slide Number Placeholder 3">
            <a:extLst>
              <a:ext uri="{FF2B5EF4-FFF2-40B4-BE49-F238E27FC236}">
                <a16:creationId xmlns:a16="http://schemas.microsoft.com/office/drawing/2014/main" id="{9026FF17-49AB-458E-9C99-B16F0DF63588}"/>
              </a:ext>
            </a:extLst>
          </p:cNvPr>
          <p:cNvSpPr>
            <a:spLocks noGrp="1"/>
          </p:cNvSpPr>
          <p:nvPr>
            <p:ph type="sldNum" sz="quarter" idx="12"/>
          </p:nvPr>
        </p:nvSpPr>
        <p:spPr/>
        <p:txBody>
          <a:bodyPr/>
          <a:lstStyle/>
          <a:p>
            <a:fld id="{6D22F896-40B5-4ADD-8801-0D06FADFA095}" type="slidenum">
              <a:rPr lang="en-US" smtClean="0"/>
              <a:t>62</a:t>
            </a:fld>
            <a:endParaRPr lang="en-US" dirty="0"/>
          </a:p>
        </p:txBody>
      </p:sp>
      <p:sp>
        <p:nvSpPr>
          <p:cNvPr id="7" name="Footer Placeholder 6">
            <a:extLst>
              <a:ext uri="{FF2B5EF4-FFF2-40B4-BE49-F238E27FC236}">
                <a16:creationId xmlns:a16="http://schemas.microsoft.com/office/drawing/2014/main" id="{11837A6E-1AF7-4E59-8B63-9BD7CD657DC6}"/>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663370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730231"/>
            <a:ext cx="10820400" cy="1447363"/>
          </a:xfrm>
        </p:spPr>
        <p:txBody>
          <a:bodyPr>
            <a:normAutofit fontScale="77500" lnSpcReduction="20000"/>
          </a:bodyPr>
          <a:lstStyle/>
          <a:p>
            <a:pPr marL="0" indent="0">
              <a:buNone/>
            </a:pPr>
            <a:r>
              <a:rPr lang="en-US" sz="2400" b="1" dirty="0"/>
              <a:t>AVOID BAD STUFF?</a:t>
            </a:r>
          </a:p>
          <a:p>
            <a:pPr marL="0" indent="0">
              <a:buNone/>
            </a:pPr>
            <a:endParaRPr lang="en-US" sz="2400" b="1" dirty="0"/>
          </a:p>
          <a:p>
            <a:pPr marL="0" indent="0">
              <a:buNone/>
            </a:pPr>
            <a:r>
              <a:rPr lang="en-US" dirty="0"/>
              <a:t>“Acetaldehyde is a known human carcinogen. It is the least bad of the big three. The data for Formaldehyde and Acrolein (the second worst and worst things in the vape, by far) are even worse. ” </a:t>
            </a:r>
          </a:p>
          <a:p>
            <a:pPr marL="0" indent="0">
              <a:buNone/>
            </a:pPr>
            <a:r>
              <a:rPr lang="en-US" dirty="0"/>
              <a:t>– Anonymous Source</a:t>
            </a:r>
            <a:endParaRPr lang="en-US" sz="2400" b="1"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A2EA493D-93BD-4CEA-B203-35846F3C65F3}"/>
              </a:ext>
            </a:extLst>
          </p:cNvPr>
          <p:cNvPicPr>
            <a:picLocks noChangeAspect="1"/>
          </p:cNvPicPr>
          <p:nvPr/>
        </p:nvPicPr>
        <p:blipFill>
          <a:blip r:embed="rId3"/>
          <a:stretch>
            <a:fillRect/>
          </a:stretch>
        </p:blipFill>
        <p:spPr>
          <a:xfrm>
            <a:off x="4034902" y="3419771"/>
            <a:ext cx="4122196" cy="2992201"/>
          </a:xfrm>
          <a:prstGeom prst="rect">
            <a:avLst/>
          </a:prstGeom>
        </p:spPr>
      </p:pic>
      <p:sp>
        <p:nvSpPr>
          <p:cNvPr id="3" name="Date Placeholder 2">
            <a:extLst>
              <a:ext uri="{FF2B5EF4-FFF2-40B4-BE49-F238E27FC236}">
                <a16:creationId xmlns:a16="http://schemas.microsoft.com/office/drawing/2014/main" id="{B76213C1-C6A3-469A-BDF7-03A353B7BC1D}"/>
              </a:ext>
            </a:extLst>
          </p:cNvPr>
          <p:cNvSpPr>
            <a:spLocks noGrp="1"/>
          </p:cNvSpPr>
          <p:nvPr>
            <p:ph type="dt" sz="half" idx="10"/>
          </p:nvPr>
        </p:nvSpPr>
        <p:spPr/>
        <p:txBody>
          <a:bodyPr/>
          <a:lstStyle/>
          <a:p>
            <a:fld id="{FA38B383-3D57-453A-8F16-0CEF155F2593}" type="datetime1">
              <a:rPr lang="en-US" smtClean="0"/>
              <a:t>3/12/2019</a:t>
            </a:fld>
            <a:endParaRPr lang="en-US" dirty="0"/>
          </a:p>
        </p:txBody>
      </p:sp>
      <p:sp>
        <p:nvSpPr>
          <p:cNvPr id="7" name="Slide Number Placeholder 6">
            <a:extLst>
              <a:ext uri="{FF2B5EF4-FFF2-40B4-BE49-F238E27FC236}">
                <a16:creationId xmlns:a16="http://schemas.microsoft.com/office/drawing/2014/main" id="{4B25F9B5-E208-4795-822A-D7595CA6504C}"/>
              </a:ext>
            </a:extLst>
          </p:cNvPr>
          <p:cNvSpPr>
            <a:spLocks noGrp="1"/>
          </p:cNvSpPr>
          <p:nvPr>
            <p:ph type="sldNum" sz="quarter" idx="12"/>
          </p:nvPr>
        </p:nvSpPr>
        <p:spPr/>
        <p:txBody>
          <a:bodyPr/>
          <a:lstStyle/>
          <a:p>
            <a:fld id="{6D22F896-40B5-4ADD-8801-0D06FADFA095}" type="slidenum">
              <a:rPr lang="en-US" smtClean="0"/>
              <a:t>63</a:t>
            </a:fld>
            <a:endParaRPr lang="en-US" dirty="0"/>
          </a:p>
        </p:txBody>
      </p:sp>
      <p:sp>
        <p:nvSpPr>
          <p:cNvPr id="8" name="Footer Placeholder 7">
            <a:extLst>
              <a:ext uri="{FF2B5EF4-FFF2-40B4-BE49-F238E27FC236}">
                <a16:creationId xmlns:a16="http://schemas.microsoft.com/office/drawing/2014/main" id="{97D8129F-98A1-4E6E-9427-E8780EFAFAE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4864029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77AFDE06-1566-478C-94E6-5F64EAA53E29}"/>
              </a:ext>
            </a:extLst>
          </p:cNvPr>
          <p:cNvGraphicFramePr>
            <a:graphicFrameLocks/>
          </p:cNvGraphicFramePr>
          <p:nvPr>
            <p:extLst>
              <p:ext uri="{D42A27DB-BD31-4B8C-83A1-F6EECF244321}">
                <p14:modId xmlns:p14="http://schemas.microsoft.com/office/powerpoint/2010/main" val="110265793"/>
              </p:ext>
            </p:extLst>
          </p:nvPr>
        </p:nvGraphicFramePr>
        <p:xfrm>
          <a:off x="1010704" y="2453910"/>
          <a:ext cx="10181730" cy="39020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3"/>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730231"/>
            <a:ext cx="10820400" cy="1447363"/>
          </a:xfrm>
        </p:spPr>
        <p:txBody>
          <a:bodyPr>
            <a:normAutofit/>
          </a:bodyPr>
          <a:lstStyle/>
          <a:p>
            <a:pPr marL="0" indent="0">
              <a:buNone/>
            </a:pPr>
            <a:r>
              <a:rPr lang="en-US" sz="2400" b="1" dirty="0"/>
              <a:t>FAST RAMP UP?</a:t>
            </a:r>
          </a:p>
          <a:p>
            <a:pPr marL="0" indent="0">
              <a:buNone/>
            </a:pPr>
            <a:endParaRPr lang="en-US" sz="2400" b="1" dirty="0"/>
          </a:p>
          <a:p>
            <a:pPr marL="0" indent="0">
              <a:buNone/>
            </a:pPr>
            <a:endParaRPr lang="en-US" dirty="0"/>
          </a:p>
          <a:p>
            <a:pPr marL="0" indent="0">
              <a:buNone/>
            </a:pPr>
            <a:endParaRPr lang="en-US" dirty="0"/>
          </a:p>
        </p:txBody>
      </p:sp>
      <p:sp>
        <p:nvSpPr>
          <p:cNvPr id="3" name="Date Placeholder 2">
            <a:extLst>
              <a:ext uri="{FF2B5EF4-FFF2-40B4-BE49-F238E27FC236}">
                <a16:creationId xmlns:a16="http://schemas.microsoft.com/office/drawing/2014/main" id="{25869369-9FF8-44C7-9831-0628E7C7E9C0}"/>
              </a:ext>
            </a:extLst>
          </p:cNvPr>
          <p:cNvSpPr>
            <a:spLocks noGrp="1"/>
          </p:cNvSpPr>
          <p:nvPr>
            <p:ph type="dt" sz="half" idx="10"/>
          </p:nvPr>
        </p:nvSpPr>
        <p:spPr/>
        <p:txBody>
          <a:bodyPr/>
          <a:lstStyle/>
          <a:p>
            <a:fld id="{0603F73C-7FDE-4B52-A4DC-F0B369437537}" type="datetime1">
              <a:rPr lang="en-US" smtClean="0"/>
              <a:t>3/12/2019</a:t>
            </a:fld>
            <a:endParaRPr lang="en-US" dirty="0"/>
          </a:p>
        </p:txBody>
      </p:sp>
      <p:sp>
        <p:nvSpPr>
          <p:cNvPr id="4" name="Slide Number Placeholder 3">
            <a:extLst>
              <a:ext uri="{FF2B5EF4-FFF2-40B4-BE49-F238E27FC236}">
                <a16:creationId xmlns:a16="http://schemas.microsoft.com/office/drawing/2014/main" id="{1ADC48FB-A604-4589-A521-4154262A1D3D}"/>
              </a:ext>
            </a:extLst>
          </p:cNvPr>
          <p:cNvSpPr>
            <a:spLocks noGrp="1"/>
          </p:cNvSpPr>
          <p:nvPr>
            <p:ph type="sldNum" sz="quarter" idx="12"/>
          </p:nvPr>
        </p:nvSpPr>
        <p:spPr/>
        <p:txBody>
          <a:bodyPr/>
          <a:lstStyle/>
          <a:p>
            <a:fld id="{6D22F896-40B5-4ADD-8801-0D06FADFA095}" type="slidenum">
              <a:rPr lang="en-US" smtClean="0"/>
              <a:t>64</a:t>
            </a:fld>
            <a:endParaRPr lang="en-US" dirty="0"/>
          </a:p>
        </p:txBody>
      </p:sp>
      <p:sp>
        <p:nvSpPr>
          <p:cNvPr id="7" name="Footer Placeholder 6">
            <a:extLst>
              <a:ext uri="{FF2B5EF4-FFF2-40B4-BE49-F238E27FC236}">
                <a16:creationId xmlns:a16="http://schemas.microsoft.com/office/drawing/2014/main" id="{DC50488C-4579-4298-8FC6-B720CD93CCA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9663115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B2BD56E1-9897-4084-9B6C-2C46361B49BA}"/>
              </a:ext>
            </a:extLst>
          </p:cNvPr>
          <p:cNvGraphicFramePr>
            <a:graphicFrameLocks/>
          </p:cNvGraphicFramePr>
          <p:nvPr>
            <p:extLst>
              <p:ext uri="{D42A27DB-BD31-4B8C-83A1-F6EECF244321}">
                <p14:modId xmlns:p14="http://schemas.microsoft.com/office/powerpoint/2010/main" val="2051068414"/>
              </p:ext>
            </p:extLst>
          </p:nvPr>
        </p:nvGraphicFramePr>
        <p:xfrm>
          <a:off x="1010703" y="2453910"/>
          <a:ext cx="10170594" cy="39020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3"/>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730231"/>
            <a:ext cx="10820400" cy="1447363"/>
          </a:xfrm>
        </p:spPr>
        <p:txBody>
          <a:bodyPr>
            <a:normAutofit/>
          </a:bodyPr>
          <a:lstStyle/>
          <a:p>
            <a:pPr marL="0" indent="0">
              <a:buNone/>
            </a:pPr>
            <a:r>
              <a:rPr lang="en-US" sz="2400" b="1" dirty="0"/>
              <a:t>FAST RAMP UP?</a:t>
            </a:r>
          </a:p>
          <a:p>
            <a:pPr marL="0" indent="0">
              <a:buNone/>
            </a:pPr>
            <a:endParaRPr lang="en-US" sz="2400" b="1" dirty="0"/>
          </a:p>
          <a:p>
            <a:pPr marL="0" indent="0">
              <a:buNone/>
            </a:pPr>
            <a:endParaRPr lang="en-US" dirty="0"/>
          </a:p>
          <a:p>
            <a:pPr marL="0" indent="0">
              <a:buNone/>
            </a:pPr>
            <a:endParaRPr lang="en-US" dirty="0"/>
          </a:p>
        </p:txBody>
      </p:sp>
      <p:sp>
        <p:nvSpPr>
          <p:cNvPr id="3" name="Date Placeholder 2">
            <a:extLst>
              <a:ext uri="{FF2B5EF4-FFF2-40B4-BE49-F238E27FC236}">
                <a16:creationId xmlns:a16="http://schemas.microsoft.com/office/drawing/2014/main" id="{D17B4D42-C22D-4952-8920-C83E42684B26}"/>
              </a:ext>
            </a:extLst>
          </p:cNvPr>
          <p:cNvSpPr>
            <a:spLocks noGrp="1"/>
          </p:cNvSpPr>
          <p:nvPr>
            <p:ph type="dt" sz="half" idx="10"/>
          </p:nvPr>
        </p:nvSpPr>
        <p:spPr/>
        <p:txBody>
          <a:bodyPr/>
          <a:lstStyle/>
          <a:p>
            <a:fld id="{EFDD87BB-3C4C-4AB2-BCB8-7508E9314D3B}" type="datetime1">
              <a:rPr lang="en-US" smtClean="0"/>
              <a:t>3/12/2019</a:t>
            </a:fld>
            <a:endParaRPr lang="en-US" dirty="0"/>
          </a:p>
        </p:txBody>
      </p:sp>
      <p:sp>
        <p:nvSpPr>
          <p:cNvPr id="4" name="Slide Number Placeholder 3">
            <a:extLst>
              <a:ext uri="{FF2B5EF4-FFF2-40B4-BE49-F238E27FC236}">
                <a16:creationId xmlns:a16="http://schemas.microsoft.com/office/drawing/2014/main" id="{CC03566F-6565-4AB0-BDC9-4720A9AEFE79}"/>
              </a:ext>
            </a:extLst>
          </p:cNvPr>
          <p:cNvSpPr>
            <a:spLocks noGrp="1"/>
          </p:cNvSpPr>
          <p:nvPr>
            <p:ph type="sldNum" sz="quarter" idx="12"/>
          </p:nvPr>
        </p:nvSpPr>
        <p:spPr/>
        <p:txBody>
          <a:bodyPr/>
          <a:lstStyle/>
          <a:p>
            <a:fld id="{6D22F896-40B5-4ADD-8801-0D06FADFA095}" type="slidenum">
              <a:rPr lang="en-US" smtClean="0"/>
              <a:t>65</a:t>
            </a:fld>
            <a:endParaRPr lang="en-US" dirty="0"/>
          </a:p>
        </p:txBody>
      </p:sp>
      <p:sp>
        <p:nvSpPr>
          <p:cNvPr id="7" name="Footer Placeholder 6">
            <a:extLst>
              <a:ext uri="{FF2B5EF4-FFF2-40B4-BE49-F238E27FC236}">
                <a16:creationId xmlns:a16="http://schemas.microsoft.com/office/drawing/2014/main" id="{1BBD44A7-FEC8-4DEE-9167-F99ADB971B6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597623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399DF58-967F-4BD4-9EE3-0F77FDCC5DE9}"/>
              </a:ext>
            </a:extLst>
          </p:cNvPr>
          <p:cNvGraphicFramePr>
            <a:graphicFrameLocks/>
          </p:cNvGraphicFramePr>
          <p:nvPr>
            <p:extLst>
              <p:ext uri="{D42A27DB-BD31-4B8C-83A1-F6EECF244321}">
                <p14:modId xmlns:p14="http://schemas.microsoft.com/office/powerpoint/2010/main" val="2435249692"/>
              </p:ext>
            </p:extLst>
          </p:nvPr>
        </p:nvGraphicFramePr>
        <p:xfrm>
          <a:off x="1010702" y="2453908"/>
          <a:ext cx="10170592" cy="39020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3"/>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730231"/>
            <a:ext cx="10820400" cy="1447363"/>
          </a:xfrm>
        </p:spPr>
        <p:txBody>
          <a:bodyPr>
            <a:normAutofit/>
          </a:bodyPr>
          <a:lstStyle/>
          <a:p>
            <a:pPr marL="0" indent="0">
              <a:buNone/>
            </a:pPr>
            <a:r>
              <a:rPr lang="en-US" sz="2400" b="1" dirty="0"/>
              <a:t>FAST RAMP UP?</a:t>
            </a:r>
          </a:p>
          <a:p>
            <a:pPr marL="0" indent="0">
              <a:buNone/>
            </a:pPr>
            <a:endParaRPr lang="en-US" sz="2400" b="1" dirty="0"/>
          </a:p>
          <a:p>
            <a:pPr marL="0" indent="0">
              <a:buNone/>
            </a:pPr>
            <a:endParaRPr lang="en-US" dirty="0"/>
          </a:p>
        </p:txBody>
      </p:sp>
      <p:sp>
        <p:nvSpPr>
          <p:cNvPr id="3" name="Date Placeholder 2">
            <a:extLst>
              <a:ext uri="{FF2B5EF4-FFF2-40B4-BE49-F238E27FC236}">
                <a16:creationId xmlns:a16="http://schemas.microsoft.com/office/drawing/2014/main" id="{430E813E-E77E-4BF5-9B9C-BF9F158C50B5}"/>
              </a:ext>
            </a:extLst>
          </p:cNvPr>
          <p:cNvSpPr>
            <a:spLocks noGrp="1"/>
          </p:cNvSpPr>
          <p:nvPr>
            <p:ph type="dt" sz="half" idx="10"/>
          </p:nvPr>
        </p:nvSpPr>
        <p:spPr/>
        <p:txBody>
          <a:bodyPr/>
          <a:lstStyle/>
          <a:p>
            <a:fld id="{E3D45AE3-DF87-4F14-82D3-9A42E5B1430B}" type="datetime1">
              <a:rPr lang="en-US" smtClean="0"/>
              <a:t>3/12/2019</a:t>
            </a:fld>
            <a:endParaRPr lang="en-US" dirty="0"/>
          </a:p>
        </p:txBody>
      </p:sp>
      <p:sp>
        <p:nvSpPr>
          <p:cNvPr id="4" name="Slide Number Placeholder 3">
            <a:extLst>
              <a:ext uri="{FF2B5EF4-FFF2-40B4-BE49-F238E27FC236}">
                <a16:creationId xmlns:a16="http://schemas.microsoft.com/office/drawing/2014/main" id="{64FB20A3-2281-4CA8-8706-583A7888F26A}"/>
              </a:ext>
            </a:extLst>
          </p:cNvPr>
          <p:cNvSpPr>
            <a:spLocks noGrp="1"/>
          </p:cNvSpPr>
          <p:nvPr>
            <p:ph type="sldNum" sz="quarter" idx="12"/>
          </p:nvPr>
        </p:nvSpPr>
        <p:spPr/>
        <p:txBody>
          <a:bodyPr/>
          <a:lstStyle/>
          <a:p>
            <a:fld id="{6D22F896-40B5-4ADD-8801-0D06FADFA095}" type="slidenum">
              <a:rPr lang="en-US" smtClean="0"/>
              <a:t>66</a:t>
            </a:fld>
            <a:endParaRPr lang="en-US" dirty="0"/>
          </a:p>
        </p:txBody>
      </p:sp>
      <p:sp>
        <p:nvSpPr>
          <p:cNvPr id="7" name="Footer Placeholder 6">
            <a:extLst>
              <a:ext uri="{FF2B5EF4-FFF2-40B4-BE49-F238E27FC236}">
                <a16:creationId xmlns:a16="http://schemas.microsoft.com/office/drawing/2014/main" id="{9E993C62-29D9-4C63-B3B7-72B03B067802}"/>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52473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normAutofit fontScale="92500" lnSpcReduction="10000"/>
          </a:bodyPr>
          <a:lstStyle/>
          <a:p>
            <a:pPr marL="0" indent="0">
              <a:buNone/>
            </a:pPr>
            <a:r>
              <a:rPr lang="en-US" sz="2400" b="1" dirty="0"/>
              <a:t>WHY SO CHALLENGING?</a:t>
            </a:r>
          </a:p>
          <a:p>
            <a:pPr marL="0" indent="0">
              <a:buNone/>
            </a:pPr>
            <a:endParaRPr lang="en-US" dirty="0"/>
          </a:p>
          <a:p>
            <a:r>
              <a:rPr lang="en-US" dirty="0"/>
              <a:t>Affected by outside temperatures</a:t>
            </a:r>
          </a:p>
          <a:p>
            <a:pPr lvl="1"/>
            <a:r>
              <a:rPr lang="en-US" dirty="0" err="1"/>
              <a:t>Evolv</a:t>
            </a:r>
            <a:r>
              <a:rPr lang="en-US" dirty="0"/>
              <a:t> technology uses “case thermals” to reduce this effect.</a:t>
            </a:r>
          </a:p>
          <a:p>
            <a:r>
              <a:rPr lang="en-US" dirty="0"/>
              <a:t>Different materials (wire) and their TCR values</a:t>
            </a:r>
          </a:p>
          <a:p>
            <a:r>
              <a:rPr lang="en-US" dirty="0"/>
              <a:t>The 510 – not the best electrical connection</a:t>
            </a:r>
          </a:p>
          <a:p>
            <a:r>
              <a:rPr lang="en-US" dirty="0"/>
              <a:t>Set-up</a:t>
            </a:r>
          </a:p>
          <a:p>
            <a:r>
              <a:rPr lang="en-US" dirty="0"/>
              <a:t>Small resistances in the mod and the atomizer can affect results</a:t>
            </a:r>
          </a:p>
          <a:p>
            <a:r>
              <a:rPr lang="en-US" dirty="0"/>
              <a:t>Need a resistance stable coil</a:t>
            </a:r>
          </a:p>
        </p:txBody>
      </p:sp>
      <p:sp>
        <p:nvSpPr>
          <p:cNvPr id="3" name="Date Placeholder 2">
            <a:extLst>
              <a:ext uri="{FF2B5EF4-FFF2-40B4-BE49-F238E27FC236}">
                <a16:creationId xmlns:a16="http://schemas.microsoft.com/office/drawing/2014/main" id="{747ECCE5-DAA3-499E-BDE3-82E83AA3D376}"/>
              </a:ext>
            </a:extLst>
          </p:cNvPr>
          <p:cNvSpPr>
            <a:spLocks noGrp="1"/>
          </p:cNvSpPr>
          <p:nvPr>
            <p:ph type="dt" sz="half" idx="10"/>
          </p:nvPr>
        </p:nvSpPr>
        <p:spPr/>
        <p:txBody>
          <a:bodyPr/>
          <a:lstStyle/>
          <a:p>
            <a:fld id="{2E24A1EE-D733-4287-A233-D3EDDD9505AC}" type="datetime1">
              <a:rPr lang="en-US" smtClean="0"/>
              <a:t>3/12/2019</a:t>
            </a:fld>
            <a:endParaRPr lang="en-US" dirty="0"/>
          </a:p>
        </p:txBody>
      </p:sp>
      <p:sp>
        <p:nvSpPr>
          <p:cNvPr id="4" name="Slide Number Placeholder 3">
            <a:extLst>
              <a:ext uri="{FF2B5EF4-FFF2-40B4-BE49-F238E27FC236}">
                <a16:creationId xmlns:a16="http://schemas.microsoft.com/office/drawing/2014/main" id="{BA3DB0DC-A909-4863-9F13-53C8DEAD6905}"/>
              </a:ext>
            </a:extLst>
          </p:cNvPr>
          <p:cNvSpPr>
            <a:spLocks noGrp="1"/>
          </p:cNvSpPr>
          <p:nvPr>
            <p:ph type="sldNum" sz="quarter" idx="12"/>
          </p:nvPr>
        </p:nvSpPr>
        <p:spPr/>
        <p:txBody>
          <a:bodyPr/>
          <a:lstStyle/>
          <a:p>
            <a:fld id="{6D22F896-40B5-4ADD-8801-0D06FADFA095}" type="slidenum">
              <a:rPr lang="en-US" smtClean="0"/>
              <a:t>67</a:t>
            </a:fld>
            <a:endParaRPr lang="en-US" dirty="0"/>
          </a:p>
        </p:txBody>
      </p:sp>
      <p:sp>
        <p:nvSpPr>
          <p:cNvPr id="7" name="Footer Placeholder 6">
            <a:extLst>
              <a:ext uri="{FF2B5EF4-FFF2-40B4-BE49-F238E27FC236}">
                <a16:creationId xmlns:a16="http://schemas.microsoft.com/office/drawing/2014/main" id="{501BA191-8547-4C65-8CC1-1D0B87BB433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5640403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4744898"/>
          </a:xfrm>
        </p:spPr>
        <p:txBody>
          <a:bodyPr>
            <a:normAutofit/>
          </a:bodyPr>
          <a:lstStyle/>
          <a:p>
            <a:pPr marL="0" indent="0">
              <a:buNone/>
            </a:pPr>
            <a:r>
              <a:rPr lang="en-US" sz="2400" b="1" dirty="0"/>
              <a:t>WHAT WIRE MATERIALS CAN I USE?</a:t>
            </a:r>
          </a:p>
          <a:p>
            <a:pPr marL="0" indent="0">
              <a:buNone/>
            </a:pPr>
            <a:endParaRPr lang="en-US" dirty="0"/>
          </a:p>
          <a:p>
            <a:r>
              <a:rPr lang="en-US" sz="2800" b="1" dirty="0"/>
              <a:t>* Ni200 *</a:t>
            </a:r>
          </a:p>
          <a:p>
            <a:r>
              <a:rPr lang="en-US" sz="2800" b="1" dirty="0"/>
              <a:t>* Ti01 *</a:t>
            </a:r>
          </a:p>
          <a:p>
            <a:r>
              <a:rPr lang="en-US" sz="2800" b="1" dirty="0"/>
              <a:t>* SS316L *</a:t>
            </a:r>
          </a:p>
          <a:p>
            <a:r>
              <a:rPr lang="en-US" dirty="0"/>
              <a:t>NiFe30 (</a:t>
            </a:r>
            <a:r>
              <a:rPr lang="en-US" dirty="0" err="1"/>
              <a:t>Resistherm</a:t>
            </a:r>
            <a:r>
              <a:rPr lang="en-US"/>
              <a:t>)</a:t>
            </a:r>
          </a:p>
          <a:p>
            <a:r>
              <a:rPr lang="en-US"/>
              <a:t>Tungsten</a:t>
            </a:r>
            <a:endParaRPr lang="en-US" dirty="0"/>
          </a:p>
          <a:p>
            <a:r>
              <a:rPr lang="en-US" dirty="0"/>
              <a:t>SS430</a:t>
            </a:r>
          </a:p>
          <a:p>
            <a:r>
              <a:rPr lang="en-US" dirty="0"/>
              <a:t>SS304</a:t>
            </a:r>
          </a:p>
          <a:p>
            <a:r>
              <a:rPr lang="en-US" dirty="0"/>
              <a:t>SS317</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p:txBody>
          <a:bodyPr/>
          <a:lstStyle/>
          <a:p>
            <a:fld id="{2145B921-9A2C-4CAE-8111-F7B59BB5F736}" type="datetime1">
              <a:rPr lang="en-US" smtClean="0"/>
              <a:t>3/12/2019</a:t>
            </a:fld>
            <a:endParaRPr lang="en-US" dirty="0"/>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p:txBody>
          <a:bodyPr/>
          <a:lstStyle/>
          <a:p>
            <a:fld id="{6D22F896-40B5-4ADD-8801-0D06FADFA095}" type="slidenum">
              <a:rPr lang="en-US" smtClean="0"/>
              <a:t>68</a:t>
            </a:fld>
            <a:endParaRPr lang="en-US" dirty="0"/>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6214852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FBF2-BC0D-426E-8E43-F8464327B13F}"/>
              </a:ext>
            </a:extLst>
          </p:cNvPr>
          <p:cNvSpPr>
            <a:spLocks noGrp="1"/>
          </p:cNvSpPr>
          <p:nvPr>
            <p:ph type="title"/>
          </p:nvPr>
        </p:nvSpPr>
        <p:spPr/>
        <p:txBody>
          <a:bodyPr/>
          <a:lstStyle/>
          <a:p>
            <a:r>
              <a:rPr lang="en-US" dirty="0"/>
              <a:t>Tips for success</a:t>
            </a:r>
          </a:p>
        </p:txBody>
      </p:sp>
      <p:sp>
        <p:nvSpPr>
          <p:cNvPr id="3" name="Content Placeholder 2">
            <a:extLst>
              <a:ext uri="{FF2B5EF4-FFF2-40B4-BE49-F238E27FC236}">
                <a16:creationId xmlns:a16="http://schemas.microsoft.com/office/drawing/2014/main" id="{5DF45057-ADF8-4623-A2D8-249460D3D3C1}"/>
              </a:ext>
            </a:extLst>
          </p:cNvPr>
          <p:cNvSpPr>
            <a:spLocks noGrp="1"/>
          </p:cNvSpPr>
          <p:nvPr>
            <p:ph idx="1"/>
          </p:nvPr>
        </p:nvSpPr>
        <p:spPr/>
        <p:txBody>
          <a:bodyPr>
            <a:normAutofit fontScale="92500"/>
          </a:bodyPr>
          <a:lstStyle/>
          <a:p>
            <a:r>
              <a:rPr lang="en-US" dirty="0"/>
              <a:t>Don’t give up!</a:t>
            </a:r>
          </a:p>
          <a:p>
            <a:r>
              <a:rPr lang="en-US" dirty="0"/>
              <a:t>Identify the device that is right for you, not what they’re trying to sell you!</a:t>
            </a:r>
          </a:p>
          <a:p>
            <a:r>
              <a:rPr lang="en-US" dirty="0"/>
              <a:t>Experiment with different flavors!</a:t>
            </a:r>
          </a:p>
          <a:p>
            <a:r>
              <a:rPr lang="en-US" dirty="0"/>
              <a:t>Don’t use the same flavor for too long!  Switch it up!</a:t>
            </a:r>
          </a:p>
          <a:p>
            <a:r>
              <a:rPr lang="en-US" dirty="0"/>
              <a:t>Get your nicotine!  You’re going to need nicotine to succeed!  Worry about reducing your levels later!</a:t>
            </a:r>
          </a:p>
          <a:p>
            <a:r>
              <a:rPr lang="en-US" dirty="0"/>
              <a:t>Don’t change your habits!  Do what you did before, only now do it with your EVP!</a:t>
            </a:r>
          </a:p>
          <a:p>
            <a:r>
              <a:rPr lang="en-US" dirty="0"/>
              <a:t>Reach out with questions and for support.  We’re here to help!</a:t>
            </a:r>
          </a:p>
          <a:p>
            <a:endParaRPr lang="en-US" dirty="0"/>
          </a:p>
          <a:p>
            <a:pPr marL="0" indent="0">
              <a:buNone/>
            </a:pPr>
            <a:r>
              <a:rPr lang="en-US" dirty="0"/>
              <a:t>REMEMBER, THE ONLY PERFECT VAPE, IS THE PERFECT VAPE FOR YOU!!</a:t>
            </a:r>
          </a:p>
        </p:txBody>
      </p:sp>
      <p:sp>
        <p:nvSpPr>
          <p:cNvPr id="4" name="Date Placeholder 3">
            <a:extLst>
              <a:ext uri="{FF2B5EF4-FFF2-40B4-BE49-F238E27FC236}">
                <a16:creationId xmlns:a16="http://schemas.microsoft.com/office/drawing/2014/main" id="{E2558D20-8293-4868-B083-F418574E0FA4}"/>
              </a:ext>
            </a:extLst>
          </p:cNvPr>
          <p:cNvSpPr>
            <a:spLocks noGrp="1"/>
          </p:cNvSpPr>
          <p:nvPr>
            <p:ph type="dt" sz="half" idx="10"/>
          </p:nvPr>
        </p:nvSpPr>
        <p:spPr/>
        <p:txBody>
          <a:bodyPr/>
          <a:lstStyle/>
          <a:p>
            <a:fld id="{B6E2105D-5DDF-4E65-9CD4-64D1593BD35F}" type="datetime1">
              <a:rPr lang="en-US" smtClean="0"/>
              <a:t>3/12/2019</a:t>
            </a:fld>
            <a:endParaRPr lang="en-US" dirty="0"/>
          </a:p>
        </p:txBody>
      </p:sp>
      <p:sp>
        <p:nvSpPr>
          <p:cNvPr id="5" name="Slide Number Placeholder 4">
            <a:extLst>
              <a:ext uri="{FF2B5EF4-FFF2-40B4-BE49-F238E27FC236}">
                <a16:creationId xmlns:a16="http://schemas.microsoft.com/office/drawing/2014/main" id="{A3AFBC8F-D502-464F-B161-443E25D51373}"/>
              </a:ext>
            </a:extLst>
          </p:cNvPr>
          <p:cNvSpPr>
            <a:spLocks noGrp="1"/>
          </p:cNvSpPr>
          <p:nvPr>
            <p:ph type="sldNum" sz="quarter" idx="12"/>
          </p:nvPr>
        </p:nvSpPr>
        <p:spPr/>
        <p:txBody>
          <a:bodyPr/>
          <a:lstStyle/>
          <a:p>
            <a:fld id="{6D22F896-40B5-4ADD-8801-0D06FADFA095}" type="slidenum">
              <a:rPr lang="en-US" smtClean="0"/>
              <a:t>69</a:t>
            </a:fld>
            <a:endParaRPr lang="en-US" dirty="0"/>
          </a:p>
        </p:txBody>
      </p:sp>
      <p:sp>
        <p:nvSpPr>
          <p:cNvPr id="6" name="Footer Placeholder 5">
            <a:extLst>
              <a:ext uri="{FF2B5EF4-FFF2-40B4-BE49-F238E27FC236}">
                <a16:creationId xmlns:a16="http://schemas.microsoft.com/office/drawing/2014/main" id="{257670E2-BD13-45D5-89B5-48AE579446F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6125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lnSpcReduction="10000"/>
          </a:bodyPr>
          <a:lstStyle/>
          <a:p>
            <a:r>
              <a:rPr lang="en-US" dirty="0"/>
              <a:t>Dr. Scott Gottlieb, Food and Drug Administration (FDA): "We've said all along we think that e-cigarettes could be a viable alternative for adult smokers. If you could migrate more adult smokers off combustible products, that would be a net public health benefit."</a:t>
            </a:r>
          </a:p>
          <a:p>
            <a:pPr marL="0" indent="0">
              <a:buNone/>
            </a:pPr>
            <a:r>
              <a:rPr lang="en-US" dirty="0"/>
              <a:t>Source: </a:t>
            </a:r>
            <a:r>
              <a:rPr lang="en-US" dirty="0">
                <a:hlinkClick r:id="rId2"/>
              </a:rPr>
              <a:t>https://www.c-span.org/video/?c4780758/fda-commissioner-scott-gottlieb</a:t>
            </a:r>
            <a:br>
              <a:rPr lang="en-US" dirty="0"/>
            </a:br>
            <a:endParaRPr lang="en-US" dirty="0"/>
          </a:p>
          <a:p>
            <a:r>
              <a:rPr lang="en-US" dirty="0"/>
              <a:t>Dr. Scott Gottlieb, Food and Drug Administration (FDA): "We see the possibility for ENDS products like e-cigarettes and other novel forms of nicotine delivery to provide a potentially less harmful alternative."</a:t>
            </a:r>
          </a:p>
          <a:p>
            <a:pPr marL="0" indent="0">
              <a:buNone/>
            </a:pPr>
            <a:r>
              <a:rPr lang="en-US" dirty="0"/>
              <a:t>Source: </a:t>
            </a:r>
            <a:r>
              <a:rPr lang="en-US" dirty="0">
                <a:hlinkClick r:id="rId3"/>
              </a:rPr>
              <a:t>https://www.fda.gov/NewsEvents/Newsroom/PressAnnouncements/ucm605432.htm</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1962640A-DE10-4F65-970C-FB5CEDB6AEA9}" type="datetime1">
              <a:rPr lang="en-US" smtClean="0"/>
              <a:t>3/12/2019</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6" name="Footer Placeholder 5">
            <a:extLst>
              <a:ext uri="{FF2B5EF4-FFF2-40B4-BE49-F238E27FC236}">
                <a16:creationId xmlns:a16="http://schemas.microsoft.com/office/drawing/2014/main" id="{23F1C021-A145-48F2-87FC-C0433D713B13}"/>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59636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20000"/>
          </a:bodyPr>
          <a:lstStyle/>
          <a:p>
            <a:r>
              <a:rPr lang="en-US" dirty="0"/>
              <a:t>Mitch Zeller, Director, Center for Tobacco Products: "If we could get all of those people to completely switch all of their cigarettes for one of these non-combustible products, that would be good for public health."</a:t>
            </a:r>
          </a:p>
          <a:p>
            <a:pPr marL="0" indent="0">
              <a:buNone/>
            </a:pPr>
            <a:r>
              <a:rPr lang="en-US" dirty="0"/>
              <a:t>Source: (page 31 or “document” page 27) </a:t>
            </a:r>
            <a:r>
              <a:rPr lang="en-US" dirty="0">
                <a:hlinkClick r:id="rId2"/>
              </a:rPr>
              <a:t>https://www.govinfo.gov/content/pkg/CHRG-113shrg22614/pdf/CHRG-113shrg22614.pdf</a:t>
            </a:r>
            <a:br>
              <a:rPr lang="en-US" dirty="0"/>
            </a:br>
            <a:endParaRPr lang="en-US" dirty="0"/>
          </a:p>
          <a:p>
            <a:r>
              <a:rPr lang="en-US" dirty="0"/>
              <a:t>National Academies of Sciences, Engineering, and Medicine: "Evidence suggests that while e-cigarettes are not without health risks, they are likely to be far less harmful than conventional cigarettes, the report says. They contain fewer numbers and lower levels of toxic substances than conventional cigarettes, and using e-cigarettes may help adults who smoke conventional cigarettes quit smoking. However, their long-term health effects are not yet clear."</a:t>
            </a:r>
          </a:p>
          <a:p>
            <a:pPr marL="0" indent="0">
              <a:buNone/>
            </a:pPr>
            <a:r>
              <a:rPr lang="en-US" dirty="0"/>
              <a:t>Source: </a:t>
            </a:r>
            <a:r>
              <a:rPr lang="en-US" dirty="0">
                <a:hlinkClick r:id="rId3"/>
              </a:rPr>
              <a:t>http://www8.nationalacademies.org/onpinews/newsitem.aspx?RecordID=24952</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54FD06B6-38CF-41F1-A851-5E494F4FD0A3}" type="datetime1">
              <a:rPr lang="en-US" smtClean="0"/>
              <a:t>3/12/2019</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6" name="Footer Placeholder 5">
            <a:extLst>
              <a:ext uri="{FF2B5EF4-FFF2-40B4-BE49-F238E27FC236}">
                <a16:creationId xmlns:a16="http://schemas.microsoft.com/office/drawing/2014/main" id="{92D2E665-20E3-404E-A4EB-7D75B35FB83D}"/>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56794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10000"/>
          </a:bodyPr>
          <a:lstStyle/>
          <a:p>
            <a:r>
              <a:rPr lang="en-US" dirty="0"/>
              <a:t>American Heart Association: “E-cigarettes either do not contain or have lower levels of several tobacco-derived harmful and potentially harmful constituents compared with cigarettes and smokeless tobacco. In comparison with NRTs, e-cigarette use has increased at an unprecedented rate, which presents an opportunity for harm reduction if smokers use them as substitutes for cigarettes.”</a:t>
            </a:r>
          </a:p>
          <a:p>
            <a:pPr marL="0" indent="0">
              <a:buNone/>
            </a:pPr>
            <a:r>
              <a:rPr lang="en-US" dirty="0"/>
              <a:t>Source: </a:t>
            </a:r>
            <a:r>
              <a:rPr lang="en-US" dirty="0">
                <a:hlinkClick r:id="rId2"/>
              </a:rPr>
              <a:t>https://www.ahajournals.org/doi/full/10.1161/CIR.0000000000000107</a:t>
            </a:r>
            <a:br>
              <a:rPr lang="en-US" dirty="0"/>
            </a:br>
            <a:endParaRPr lang="en-US" dirty="0"/>
          </a:p>
          <a:p>
            <a:r>
              <a:rPr lang="en-US" dirty="0"/>
              <a:t>American Cancer Society: “Even though e-cigarettes do not contain any tobacco, the Food and Drug Administration (FDA) classifies them as “tobacco” products.”</a:t>
            </a:r>
          </a:p>
          <a:p>
            <a:r>
              <a:rPr lang="en-US" dirty="0"/>
              <a:t>“Research has found that e-cigarette use is likely to be significantly less harmful than smoking regular cigarettes.”</a:t>
            </a:r>
          </a:p>
          <a:p>
            <a:pPr marL="0" indent="0">
              <a:buNone/>
            </a:pPr>
            <a:br>
              <a:rPr lang="en-US" dirty="0"/>
            </a:br>
            <a:r>
              <a:rPr lang="en-US" dirty="0"/>
              <a:t>Source: </a:t>
            </a:r>
            <a:r>
              <a:rPr lang="en-US" dirty="0">
                <a:hlinkClick r:id="rId3"/>
              </a:rPr>
              <a:t>https://www.cancer.org/cancer/cancer-causes/tobacco-and-cancer/e-cigarettes.html</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FC2E7899-C169-4591-A010-75084021D8AC}" type="datetime1">
              <a:rPr lang="en-US" smtClean="0"/>
              <a:t>3/12/2019</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6" name="Footer Placeholder 5">
            <a:extLst>
              <a:ext uri="{FF2B5EF4-FFF2-40B4-BE49-F238E27FC236}">
                <a16:creationId xmlns:a16="http://schemas.microsoft.com/office/drawing/2014/main" id="{8FC013F5-A577-4FEE-B513-EDDF3DDE5DF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28596657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0</TotalTime>
  <Words>5743</Words>
  <Application>Microsoft Office PowerPoint</Application>
  <PresentationFormat>Widescreen</PresentationFormat>
  <Paragraphs>889</Paragraphs>
  <Slides>69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Century Gothic</vt:lpstr>
      <vt:lpstr>Vapor Trail</vt:lpstr>
      <vt:lpstr>Welcome to the smokers show!</vt:lpstr>
      <vt:lpstr>THANK YOU sponsors!</vt:lpstr>
      <vt:lpstr>Vaping is safe, right?  WRONG! (Covered in all episodes)</vt:lpstr>
      <vt:lpstr>WHAT THEY SAY!</vt:lpstr>
      <vt:lpstr>WHAT THEY SAY!</vt:lpstr>
      <vt:lpstr>WHAT THEY SAY!</vt:lpstr>
      <vt:lpstr>WHAT THEY SAY!</vt:lpstr>
      <vt:lpstr>WHAT THEY SAY!</vt:lpstr>
      <vt:lpstr>WHAT THEY SAY!</vt:lpstr>
      <vt:lpstr>WHAT THEY SAY!</vt:lpstr>
      <vt:lpstr>WHAT THEY SAY!</vt:lpstr>
      <vt:lpstr>What is vaping? (Covered in all episodes)</vt:lpstr>
      <vt:lpstr>So you want to switch to vaping!</vt:lpstr>
      <vt:lpstr>Hardware direction</vt:lpstr>
      <vt:lpstr>COST OF VAPING VS. SMOKING</vt:lpstr>
      <vt:lpstr>Hardware direction</vt:lpstr>
      <vt:lpstr>COST OF VAPING VS. SMOKING</vt:lpstr>
      <vt:lpstr>COST OF VAPING VS. SMOKING</vt:lpstr>
      <vt:lpstr>Hardware direction</vt:lpstr>
      <vt:lpstr>Hardware direction</vt:lpstr>
      <vt:lpstr>Hardware direction</vt:lpstr>
      <vt:lpstr>Hardware direction</vt:lpstr>
      <vt:lpstr>Hardware direction</vt:lpstr>
      <vt:lpstr>Hardware direction</vt:lpstr>
      <vt:lpstr>Liquid direction</vt:lpstr>
      <vt:lpstr>Liquid direction</vt:lpstr>
      <vt:lpstr>Liquid direction</vt:lpstr>
      <vt:lpstr>Liquid direction</vt:lpstr>
      <vt:lpstr>THE NEXT SMOKER’S SHOW TUESDAY, February 26th  </vt:lpstr>
      <vt:lpstr>How does it work? (Covered in all episodes)</vt:lpstr>
      <vt:lpstr>Common terms (See episode #1)</vt:lpstr>
      <vt:lpstr>Vaping myths – Debunked (See Episode #1)</vt:lpstr>
      <vt:lpstr>Vaping myths – Debunked (continued) (See Episode #5)</vt:lpstr>
      <vt:lpstr>I WANT TO QUIT SMOKING!</vt:lpstr>
      <vt:lpstr>Styles </vt:lpstr>
      <vt:lpstr>What DO I Have to do?</vt:lpstr>
      <vt:lpstr>What DO I Have to KNOW? (Bare Minimum)</vt:lpstr>
      <vt:lpstr>What are my consumables?</vt:lpstr>
      <vt:lpstr>What’s in the liquid? (See Episode #2)</vt:lpstr>
      <vt:lpstr>Types of e-liquids (See Episode #2)</vt:lpstr>
      <vt:lpstr>Types of evps</vt:lpstr>
      <vt:lpstr>Types of COILS (See Episode #2)</vt:lpstr>
      <vt:lpstr>Types of TANKS (see episode #3)</vt:lpstr>
      <vt:lpstr>Welcome our Special guest! (See Episode #4)</vt:lpstr>
      <vt:lpstr>COST OF VAPING VS. SMOKING</vt:lpstr>
      <vt:lpstr>COST OF VAPING VS. SMOKING</vt:lpstr>
      <vt:lpstr>COST OF VAPING VS. SMOKING</vt:lpstr>
      <vt:lpstr>COST OF VAPING VS. SMOKING</vt:lpstr>
      <vt:lpstr>COST OF VAPING VS. SMOKING</vt:lpstr>
      <vt:lpstr>COST OF VAPING VS. SMOKING</vt:lpstr>
      <vt:lpstr>COST OF VAPING VS. SMOKING</vt:lpstr>
      <vt:lpstr>COST OF JUUL E-LIQUID</vt:lpstr>
      <vt:lpstr>COST OF VAPING VS. SMOKING</vt:lpstr>
      <vt:lpstr>Building</vt:lpstr>
      <vt:lpstr>Building</vt:lpstr>
      <vt:lpstr>Building</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Tips for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smokers show!</dc:title>
  <dc:creator>Phil Busardo</dc:creator>
  <cp:lastModifiedBy>Phil Busardo</cp:lastModifiedBy>
  <cp:revision>64</cp:revision>
  <dcterms:created xsi:type="dcterms:W3CDTF">2018-01-11T17:32:08Z</dcterms:created>
  <dcterms:modified xsi:type="dcterms:W3CDTF">2019-03-12T19:37:39Z</dcterms:modified>
</cp:coreProperties>
</file>